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3" r:id="rId4"/>
    <p:sldMasterId id="2147484432" r:id="rId5"/>
    <p:sldMasterId id="2147484477" r:id="rId6"/>
  </p:sldMasterIdLst>
  <p:notesMasterIdLst>
    <p:notesMasterId r:id="rId48"/>
  </p:notesMasterIdLst>
  <p:handoutMasterIdLst>
    <p:handoutMasterId r:id="rId49"/>
  </p:handoutMasterIdLst>
  <p:sldIdLst>
    <p:sldId id="495" r:id="rId7"/>
    <p:sldId id="2076138419" r:id="rId8"/>
    <p:sldId id="2076138418" r:id="rId9"/>
    <p:sldId id="2076138417" r:id="rId10"/>
    <p:sldId id="266" r:id="rId11"/>
    <p:sldId id="264" r:id="rId12"/>
    <p:sldId id="263" r:id="rId13"/>
    <p:sldId id="2076138420" r:id="rId14"/>
    <p:sldId id="2076138413" r:id="rId15"/>
    <p:sldId id="2076138415" r:id="rId16"/>
    <p:sldId id="2076138416" r:id="rId17"/>
    <p:sldId id="501" r:id="rId18"/>
    <p:sldId id="2076138421" r:id="rId19"/>
    <p:sldId id="2076138422" r:id="rId20"/>
    <p:sldId id="2076138423" r:id="rId21"/>
    <p:sldId id="2076138427" r:id="rId22"/>
    <p:sldId id="2076138424" r:id="rId23"/>
    <p:sldId id="2076138428" r:id="rId24"/>
    <p:sldId id="2076138425" r:id="rId25"/>
    <p:sldId id="2076138430" r:id="rId26"/>
    <p:sldId id="2076138431" r:id="rId27"/>
    <p:sldId id="2076138429" r:id="rId28"/>
    <p:sldId id="2076138445" r:id="rId29"/>
    <p:sldId id="2076138433" r:id="rId30"/>
    <p:sldId id="267" r:id="rId31"/>
    <p:sldId id="2076138443" r:id="rId32"/>
    <p:sldId id="2076138444" r:id="rId33"/>
    <p:sldId id="2076138442" r:id="rId34"/>
    <p:sldId id="511" r:id="rId35"/>
    <p:sldId id="627" r:id="rId36"/>
    <p:sldId id="626" r:id="rId37"/>
    <p:sldId id="2076138435" r:id="rId38"/>
    <p:sldId id="2076138436" r:id="rId39"/>
    <p:sldId id="2076138438" r:id="rId40"/>
    <p:sldId id="2076138439" r:id="rId41"/>
    <p:sldId id="2076138440" r:id="rId42"/>
    <p:sldId id="2076137568" r:id="rId43"/>
    <p:sldId id="2076138404" r:id="rId44"/>
    <p:sldId id="331" r:id="rId45"/>
    <p:sldId id="395" r:id="rId46"/>
    <p:sldId id="25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E4B40D0A-3784-4C4A-808C-043C44B37CF1}">
          <p14:sldIdLst/>
        </p14:section>
        <p14:section name="Sample - Dark" id="{FD3DCCE1-4FC1-4C57-BF51-9F55AAF3629A}">
          <p14:sldIdLst>
            <p14:sldId id="495"/>
            <p14:sldId id="2076138419"/>
            <p14:sldId id="2076138418"/>
            <p14:sldId id="2076138417"/>
            <p14:sldId id="266"/>
            <p14:sldId id="264"/>
            <p14:sldId id="263"/>
            <p14:sldId id="2076138420"/>
            <p14:sldId id="2076138413"/>
            <p14:sldId id="2076138415"/>
            <p14:sldId id="2076138416"/>
            <p14:sldId id="501"/>
            <p14:sldId id="2076138421"/>
            <p14:sldId id="2076138422"/>
            <p14:sldId id="2076138423"/>
            <p14:sldId id="2076138427"/>
            <p14:sldId id="2076138424"/>
            <p14:sldId id="2076138428"/>
            <p14:sldId id="2076138425"/>
            <p14:sldId id="2076138430"/>
            <p14:sldId id="2076138431"/>
            <p14:sldId id="2076138429"/>
            <p14:sldId id="2076138445"/>
            <p14:sldId id="2076138433"/>
            <p14:sldId id="267"/>
            <p14:sldId id="2076138443"/>
            <p14:sldId id="2076138444"/>
            <p14:sldId id="2076138442"/>
            <p14:sldId id="511"/>
            <p14:sldId id="627"/>
            <p14:sldId id="626"/>
            <p14:sldId id="2076138435"/>
            <p14:sldId id="2076138436"/>
            <p14:sldId id="2076138438"/>
            <p14:sldId id="2076138439"/>
            <p14:sldId id="2076138440"/>
            <p14:sldId id="2076137568"/>
            <p14:sldId id="2076138404"/>
            <p14:sldId id="331"/>
          </p14:sldIdLst>
        </p14:section>
        <p14:section name="Signals" id="{30DDB23F-D4B9-421B-B601-7F835F16CF2B}">
          <p14:sldIdLst/>
        </p14:section>
        <p14:section name="Rest" id="{C94094B8-1B26-4EF1-A54F-54A35CEA26FA}">
          <p14:sldIdLst>
            <p14:sldId id="395"/>
          </p14:sldIdLst>
        </p14:section>
        <p14:section name="Deck Resources" id="{29242AB8-68A9-4F28-9B40-1E440BB4661B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9" orient="horz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B92A"/>
    <a:srgbClr val="514D45"/>
    <a:srgbClr val="928C80"/>
    <a:srgbClr val="F49B4A"/>
    <a:srgbClr val="C0620C"/>
    <a:srgbClr val="FAD3B0"/>
    <a:srgbClr val="0380E7"/>
    <a:srgbClr val="BBDFFE"/>
    <a:srgbClr val="414241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4673B-6774-4E06-9DE4-9765907CD058}" v="1" dt="2022-06-20T08:23:22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6" y="42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DD7-29E8-4F85-A117-E0D0E07135BD}" type="datetimeFigureOut">
              <a:rPr lang="en-US" smtClean="0">
                <a:latin typeface="Segoe UI" panose="020B0502040204020203" pitchFamily="34" charset="0"/>
              </a:rPr>
              <a:t>6/20/2022</a:t>
            </a:fld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8E4C-A571-4498-B61D-3EBCC782E6C8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2434B426-DD78-45C6-AC2B-6AECC245F0A6}" type="datetimeFigureOut">
              <a:rPr lang="en-US" smtClean="0"/>
              <a:pPr/>
              <a:t>6/20/2022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CD493308-1CCD-4083-9427-1DD59259FB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93308-1CCD-4083-9427-1DD59259FB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61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FE40D-E08A-464F-96D6-CEB0B2DD69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1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5AD3E-2416-46F2-AFD8-A6879666E0D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5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2481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Twitter: @handle</a:t>
            </a:r>
          </a:p>
          <a:p>
            <a:pPr lvl="0"/>
            <a:r>
              <a:rPr lang="en-US"/>
              <a:t>Email: </a:t>
            </a:r>
            <a:r>
              <a:rPr lang="en-US" err="1"/>
              <a:t>email@Microsoft.com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2686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4588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Reason to believe</a:t>
            </a:r>
          </a:p>
          <a:p>
            <a:pPr lvl="0"/>
            <a:r>
              <a:rPr lang="en-US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Reason to believe</a:t>
            </a:r>
          </a:p>
          <a:p>
            <a:pPr lvl="0"/>
            <a:r>
              <a:rPr lang="en-US"/>
              <a:t>Reason to believe</a:t>
            </a:r>
            <a:endParaRPr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7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13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275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064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209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566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959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435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  <a:endParaRPr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4362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  <a:endParaRPr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0194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8795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9710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4" t="14933" r="18506" b="33690"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05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3359428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 (Text Graphic 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7EF1FB-A89E-5E40-B2A9-FE4EB5CB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199"/>
            <a:ext cx="4946263" cy="1106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BEA9912-B336-734E-9BCD-BAA275370B1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391" y="1760013"/>
            <a:ext cx="4946264" cy="4640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61F43242-F8E9-DD4D-94FB-1957E4CC7F1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91510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A4A0-DD8D-4C0B-B07D-131FAC8AFA64}" type="datetimeFigureOut">
              <a:rPr lang="de-DE" smtClean="0"/>
              <a:t>20.06.2022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DA71-AB3D-469A-A8B6-C13B22E508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3295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3039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8273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idx="26"/>
          </p:nvPr>
        </p:nvSpPr>
        <p:spPr>
          <a:xfrm>
            <a:off x="6103951" y="1866900"/>
            <a:ext cx="56308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1697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hape 78">
            <a:extLst>
              <a:ext uri="{FF2B5EF4-FFF2-40B4-BE49-F238E27FC236}">
                <a16:creationId xmlns:a16="http://schemas.microsoft.com/office/drawing/2014/main" id="{A53FCAFC-5653-0C46-8E56-ADCCBA6F7CB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644AA6BB-203B-E644-8A81-9AF5D2C1454A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2989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5B8A30-0D25-46A7-8825-163B12353388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465151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0192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92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506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6430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D67C4168-A193-45C5-93FD-7A782A48C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798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C32BF6-02DE-4611-8B42-B01BC47D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D2F5C-C02D-49C4-A3A8-A4526E03FB11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465151" y="1866900"/>
            <a:ext cx="5630848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DE6A1D-8AB1-4C01-944E-A32A7172E8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937339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B1DDD-55E1-C14C-8058-596104B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60CFDBD-BED9-4E96-95E3-CCD21C2AE18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</a:t>
            </a:r>
            <a:br>
              <a:rPr lang="en-US"/>
            </a:br>
            <a:r>
              <a:rPr lang="en-US"/>
              <a:t>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618F37-4806-4CE2-B027-C3AAFA8CF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18288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5F4F54-6248-4FCE-81BA-DAD1E53376A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096000" y="1866900"/>
            <a:ext cx="5638798" cy="4514047"/>
          </a:xfrm>
          <a:prstGeom prst="rect">
            <a:avLst/>
          </a:prstGeom>
        </p:spPr>
        <p:txBody>
          <a:bodyPr vert="horz" wrap="square" lIns="18288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77986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799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87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F1E30F-90B3-4508-AC79-FDBFF960BB8C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6103951" y="3276600"/>
            <a:ext cx="5630848" cy="31043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</a:t>
            </a:r>
            <a:br>
              <a:rPr lang="en-US"/>
            </a:br>
            <a:r>
              <a:rPr lang="en-US"/>
              <a:t>to add </a:t>
            </a:r>
            <a:br>
              <a:rPr lang="en-US"/>
            </a:br>
            <a:r>
              <a:rPr lang="en-US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Twitter: @handle</a:t>
            </a:r>
          </a:p>
          <a:p>
            <a:pPr lvl="0"/>
            <a:r>
              <a:rPr lang="en-US"/>
              <a:t>Email: </a:t>
            </a:r>
            <a:r>
              <a:rPr lang="en-US" err="1"/>
              <a:t>email@Microsoft.com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 hidden="1">
            <a:extLst>
              <a:ext uri="{FF2B5EF4-FFF2-40B4-BE49-F238E27FC236}">
                <a16:creationId xmlns:a16="http://schemas.microsoft.com/office/drawing/2014/main" id="{3CAB610D-9FDA-664B-88C5-3D66189F6F1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049F32-FBDB-40C5-9199-3991B2F5A71D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181100"/>
            <a:ext cx="5630849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2035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70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01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 hidden="1">
            <a:extLst>
              <a:ext uri="{FF2B5EF4-FFF2-40B4-BE49-F238E27FC236}">
                <a16:creationId xmlns:a16="http://schemas.microsoft.com/office/drawing/2014/main" id="{D706C368-32EC-8046-A75E-5C873EF24AF6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7B0F2F-B5E1-40A6-9340-FE71343E99B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70405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88661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087344" y="4851708"/>
            <a:ext cx="5631517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Reason to believe</a:t>
            </a:r>
          </a:p>
          <a:p>
            <a:pPr lvl="0"/>
            <a:r>
              <a:rPr lang="en-US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2" y="2757189"/>
            <a:ext cx="5631517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Reason to believe</a:t>
            </a:r>
          </a:p>
          <a:p>
            <a:pPr lvl="0"/>
            <a:r>
              <a:rPr lang="en-US"/>
              <a:t>Reason to believe</a:t>
            </a:r>
            <a:endParaRPr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7344" y="3960546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1636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6174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5207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5261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9277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020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52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96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6766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805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91213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199"/>
            <a:ext cx="4914900" cy="5923747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3" y="457200"/>
            <a:ext cx="6346797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86132D9-558F-43FA-A358-E04195E8D55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63547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160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C97EDA-C329-4763-94A9-481275DDA96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11269648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793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C69D1-7665-4677-BC3E-0E20C655F8C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buClr>
                <a:schemeClr val="tx1"/>
              </a:buClr>
              <a:defRPr b="0" i="0">
                <a:latin typeface="Segoe UI" charset="0"/>
                <a:ea typeface="Segoe UI" charset="0"/>
                <a:cs typeface="Segoe UI" charset="0"/>
              </a:defRPr>
            </a:lvl5pPr>
            <a:lvl6pPr marL="1965221">
              <a:lnSpc>
                <a:spcPct val="110000"/>
              </a:lnSpc>
              <a:defRPr baseline="300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CECAC6-5C8B-454E-A52C-D80616B32EC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540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039586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  <a:endParaRPr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581DFA-7055-4732-A05C-2E32A05828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3274985"/>
            <a:ext cx="5622896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8D9B0A-6DBF-44F9-8A59-8CE436F8C287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3274985"/>
            <a:ext cx="5646753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85149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4097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  <a:endParaRPr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B74D50-B0C8-4EC5-BBCB-FF57490D099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4021746"/>
            <a:ext cx="5622896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B35573-078F-4514-BAB3-8768D60B9FD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4021746"/>
            <a:ext cx="5646753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87783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5720A0F-EAA9-4BF9-A35F-167BE3B19A0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396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176D-9051-CF42-BE22-2BBAB7746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2A6ED-1A36-48AF-B9E5-5982C25DF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75" y="6442502"/>
            <a:ext cx="4114800" cy="390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accent6"/>
                </a:solidFill>
              </a:rPr>
              <a:t>Classified as Microsoft Confidential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5624A1-7981-4C6B-A325-FFA200CB475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70833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4" t="14933" r="18506" b="33690"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F31B0C-2013-F049-8C71-68ECE5AA5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4" t="14933" r="18506" b="33690"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4C2FD0C-70E2-45DE-839E-19D6D5B747D0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096000" y="1866900"/>
            <a:ext cx="5638800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76792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D7164-7CA3-9347-9501-D910E9A54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89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4D21-1EEF-4639-9787-A6161C91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A7F18-B268-4A27-AE95-B19EBA4A0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0399A-C72C-4325-BAE6-E63534E7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D66F-A68C-4D32-8B0E-D6A7CC2930E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3E4BF-797C-4A29-B6B3-72CF27B5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3504-A4C9-4607-8946-BAF629DA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5CCB-FF49-4788-B761-7608AB55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356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933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8117589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zure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3CEEF9C-DF58-4941-813A-2F778539D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1052"/>
          <a:stretch/>
        </p:blipFill>
        <p:spPr>
          <a:xfrm>
            <a:off x="4603805" y="261809"/>
            <a:ext cx="7588195" cy="6596192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3785525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406238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t="34581" r="8298" b="30581"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1220892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2 -</a:t>
            </a:r>
            <a:br>
              <a:rPr lang="en-US"/>
            </a:br>
            <a:r>
              <a:rPr lang="en-US"/>
              <a:t>Could go to 2 lines</a:t>
            </a:r>
          </a:p>
          <a:p>
            <a:pPr lvl="0"/>
            <a:r>
              <a:rPr lang="en-US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 Goes Here</a:t>
            </a:r>
            <a:br>
              <a:rPr lang="en-US"/>
            </a:br>
            <a:r>
              <a:rPr lang="en-US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363724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6DEDFF-894F-394F-8931-EC56C5D3D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t="34581" r="8298" b="30581"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2 -</a:t>
            </a:r>
            <a:br>
              <a:rPr lang="en-US"/>
            </a:br>
            <a:r>
              <a:rPr lang="en-US"/>
              <a:t>Could go to 2 lines</a:t>
            </a:r>
          </a:p>
          <a:p>
            <a:pPr lvl="0"/>
            <a:r>
              <a:rPr lang="en-US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 Goes Here</a:t>
            </a:r>
            <a:br>
              <a:rPr lang="en-US"/>
            </a:br>
            <a:r>
              <a:rPr lang="en-US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1" y="5372100"/>
            <a:ext cx="3508666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3039" y="5764610"/>
            <a:ext cx="3476127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1415702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976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7364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48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5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+ Index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6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325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Segoe UI" panose="020B0502040204020203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67212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! | Q+A | Contact |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5999" y="1181100"/>
            <a:ext cx="5638801" cy="4914900"/>
          </a:xfrm>
        </p:spPr>
        <p:txBody>
          <a:bodyPr lIns="274320" tIns="0" rIns="0" anchor="ctr" anchorCtr="0">
            <a:normAutofit/>
          </a:bodyPr>
          <a:lstStyle>
            <a:lvl1pPr>
              <a:spcAft>
                <a:spcPts val="600"/>
              </a:spcAft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buClrTx/>
              <a:defRPr sz="1400" b="0" i="0">
                <a:solidFill>
                  <a:srgbClr val="D2D2D2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638800" cy="723900"/>
          </a:xfrm>
        </p:spPr>
        <p:txBody>
          <a:bodyPr/>
          <a:lstStyle>
            <a:lvl1pPr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4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Q+A</a:t>
            </a:r>
            <a:r>
              <a:rPr lang="en-US" sz="44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rPr>
              <a:t>|</a:t>
            </a:r>
            <a:r>
              <a:rPr lang="en-US" sz="4400" b="1" i="0" baseline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Thank you!</a:t>
            </a:r>
            <a:endParaRPr lang="en-US" sz="4400" b="1" i="0">
              <a:solidFill>
                <a:schemeClr val="tx1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181100"/>
            <a:ext cx="0" cy="4914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ABAB-52C7-7E48-B9B1-C0740F8CB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3359C7-D4E2-44EB-BFB9-83B13AD090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5152602"/>
            <a:ext cx="3513311" cy="471699"/>
          </a:xfrm>
        </p:spPr>
        <p:txBody>
          <a:bodyPr/>
          <a:lstStyle>
            <a:lvl1pPr>
              <a:defRPr sz="24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5D7F76-CA4B-43EC-AC3B-BA75576CA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624301"/>
            <a:ext cx="3513311" cy="471699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0146658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Data Vi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D2D2BF-BCAB-4D60-84D5-268B210223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13000"/>
            <a:alphaModFix amt="8000"/>
          </a:blip>
          <a:stretch>
            <a:fillRect/>
          </a:stretch>
        </p:blipFill>
        <p:spPr>
          <a:xfrm rot="17100000">
            <a:off x="5938657" y="-187673"/>
            <a:ext cx="6014762" cy="6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C959DC-72E4-47D6-8569-7330C93B19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4684F-B256-4B3D-8CF8-E3919E085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</a:t>
            </a:r>
            <a:br>
              <a:rPr lang="en-US"/>
            </a:br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5547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</a:t>
            </a:r>
            <a:br>
              <a:rPr lang="en-US"/>
            </a:br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4100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0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407" r:id="rId3"/>
    <p:sldLayoutId id="2147484411" r:id="rId4"/>
    <p:sldLayoutId id="2147484424" r:id="rId5"/>
    <p:sldLayoutId id="2147484395" r:id="rId6"/>
    <p:sldLayoutId id="2147484531" r:id="rId7"/>
    <p:sldLayoutId id="2147484532" r:id="rId8"/>
    <p:sldLayoutId id="2147484530" r:id="rId9"/>
    <p:sldLayoutId id="2147484475" r:id="rId10"/>
    <p:sldLayoutId id="2147484417" r:id="rId11"/>
    <p:sldLayoutId id="2147484379" r:id="rId12"/>
    <p:sldLayoutId id="2147484380" r:id="rId13"/>
    <p:sldLayoutId id="2147484378" r:id="rId14"/>
    <p:sldLayoutId id="2147484381" r:id="rId15"/>
    <p:sldLayoutId id="2147484382" r:id="rId16"/>
    <p:sldLayoutId id="2147484388" r:id="rId17"/>
    <p:sldLayoutId id="2147484533" r:id="rId18"/>
    <p:sldLayoutId id="2147484387" r:id="rId19"/>
    <p:sldLayoutId id="2147484534" r:id="rId20"/>
    <p:sldLayoutId id="2147484386" r:id="rId21"/>
    <p:sldLayoutId id="2147484428" r:id="rId22"/>
    <p:sldLayoutId id="2147484430" r:id="rId23"/>
    <p:sldLayoutId id="2147484383" r:id="rId24"/>
    <p:sldLayoutId id="2147484384" r:id="rId25"/>
    <p:sldLayoutId id="2147484385" r:id="rId26"/>
    <p:sldLayoutId id="2147484390" r:id="rId27"/>
    <p:sldLayoutId id="2147484391" r:id="rId28"/>
    <p:sldLayoutId id="2147484389" r:id="rId29"/>
    <p:sldLayoutId id="2147484594" r:id="rId30"/>
    <p:sldLayoutId id="2147484595" r:id="rId31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64E687F7-ADFB-431B-BFAD-ECA70B8FBAA9}"/>
              </a:ext>
            </a:extLst>
          </p:cNvPr>
          <p:cNvSpPr txBox="1">
            <a:spLocks/>
          </p:cNvSpPr>
          <p:nvPr userDrawn="1"/>
        </p:nvSpPr>
        <p:spPr>
          <a:xfrm>
            <a:off x="12559431" y="201180"/>
            <a:ext cx="973905" cy="256020"/>
          </a:xfrm>
          <a:prstGeom prst="rect">
            <a:avLst/>
          </a:prstGeom>
          <a:noFill/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 dirty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228600" indent="-230188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4572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17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858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lang="en-US" sz="14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28575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5pPr>
            <a:lvl6pPr marL="2513861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Chart Colors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35" name="Group 3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65" name="Rectangle 64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94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36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62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0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57" name="Rectangle 56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42" name="Content Placeholder 17"/>
            <p:cNvSpPr txBox="1">
              <a:spLocks/>
            </p:cNvSpPr>
            <p:nvPr/>
          </p:nvSpPr>
          <p:spPr>
            <a:xfrm>
              <a:off x="12538855" y="1989210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43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55" name="Rectangle 54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53" name="Rectangle 52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4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51" name="Rectangle 50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2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7" name="Group 46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0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48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201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3" r:id="rId1"/>
    <p:sldLayoutId id="2147484437" r:id="rId2"/>
    <p:sldLayoutId id="2147484436" r:id="rId3"/>
    <p:sldLayoutId id="2147484438" r:id="rId4"/>
    <p:sldLayoutId id="2147484439" r:id="rId5"/>
    <p:sldLayoutId id="2147484440" r:id="rId6"/>
    <p:sldLayoutId id="2147484441" r:id="rId7"/>
    <p:sldLayoutId id="2147484443" r:id="rId8"/>
    <p:sldLayoutId id="2147484476" r:id="rId9"/>
    <p:sldLayoutId id="2147484444" r:id="rId10"/>
    <p:sldLayoutId id="2147484445" r:id="rId11"/>
    <p:sldLayoutId id="2147484446" r:id="rId12"/>
    <p:sldLayoutId id="2147484448" r:id="rId13"/>
    <p:sldLayoutId id="2147484449" r:id="rId14"/>
    <p:sldLayoutId id="2147484450" r:id="rId15"/>
    <p:sldLayoutId id="2147484451" r:id="rId16"/>
    <p:sldLayoutId id="2147484535" r:id="rId17"/>
    <p:sldLayoutId id="2147484452" r:id="rId18"/>
    <p:sldLayoutId id="2147484536" r:id="rId19"/>
    <p:sldLayoutId id="2147484453" r:id="rId20"/>
    <p:sldLayoutId id="2147484454" r:id="rId21"/>
    <p:sldLayoutId id="2147484455" r:id="rId22"/>
    <p:sldLayoutId id="2147484456" r:id="rId23"/>
    <p:sldLayoutId id="2147484457" r:id="rId24"/>
    <p:sldLayoutId id="2147484458" r:id="rId25"/>
    <p:sldLayoutId id="2147484459" r:id="rId26"/>
    <p:sldLayoutId id="2147484460" r:id="rId27"/>
    <p:sldLayoutId id="2147484461" r:id="rId28"/>
    <p:sldLayoutId id="2147484596" r:id="rId29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87378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22" r:id="rId2"/>
    <p:sldLayoutId id="2147484529" r:id="rId3"/>
    <p:sldLayoutId id="2147484511" r:id="rId4"/>
    <p:sldLayoutId id="2147484512" r:id="rId5"/>
    <p:sldLayoutId id="2147484509" r:id="rId6"/>
    <p:sldLayoutId id="2147484510" r:id="rId7"/>
    <p:sldLayoutId id="2147484513" r:id="rId8"/>
    <p:sldLayoutId id="2147484523" r:id="rId9"/>
    <p:sldLayoutId id="2147484514" r:id="rId10"/>
    <p:sldLayoutId id="2147484515" r:id="rId11"/>
    <p:sldLayoutId id="2147484524" r:id="rId12"/>
    <p:sldLayoutId id="2147484516" r:id="rId13"/>
    <p:sldLayoutId id="2147484521" r:id="rId14"/>
    <p:sldLayoutId id="2147484517" r:id="rId15"/>
    <p:sldLayoutId id="2147484519" r:id="rId16"/>
    <p:sldLayoutId id="2147484520" r:id="rId17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000" b="1" i="0" kern="1200" dirty="0" smtClean="0">
          <a:solidFill>
            <a:schemeClr val="accent2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6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4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20.svg"/><Relationship Id="rId4" Type="http://schemas.openxmlformats.org/officeDocument/2006/relationships/image" Target="../media/image32.svg"/><Relationship Id="rId9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6.svg"/><Relationship Id="rId7" Type="http://schemas.openxmlformats.org/officeDocument/2006/relationships/image" Target="../media/image34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Airmail_1930s_Detroit_Smykowski.jpg" TargetMode="External"/><Relationship Id="rId13" Type="http://schemas.openxmlformats.org/officeDocument/2006/relationships/hyperlink" Target="https://commons.wikimedia.org/wiki/File:Gie%C5%82da_na_Wall_Street.JPG" TargetMode="External"/><Relationship Id="rId3" Type="http://schemas.openxmlformats.org/officeDocument/2006/relationships/hyperlink" Target="https://commons.wikimedia.org/wiki/File:The_Royal_Engineers_Signals_Service_on_the_Western_Front,_1914-1918_Q8877.jpg" TargetMode="External"/><Relationship Id="rId7" Type="http://schemas.openxmlformats.org/officeDocument/2006/relationships/hyperlink" Target="https://commons.wikimedia.org/wiki/File:Photographic_copy_of_retouched_photograph_(circa_1918,_original_print_in_Archives,_Public_Affairs_Department,_Sears_Merchandise_Group,_Hoffman_Estates,_Illinois)._Photographer_HABS_ILL,16-CHIG,110A-85.tif" TargetMode="External"/><Relationship Id="rId12" Type="http://schemas.openxmlformats.org/officeDocument/2006/relationships/hyperlink" Target="http://bitsavers.trailing-edge.com/pdf/ibm/360/os/qtam/C28-6553-2_Telecommunications_Preliminary_Specifications_Dec65.pdf" TargetMode="External"/><Relationship Id="rId2" Type="http://schemas.openxmlformats.org/officeDocument/2006/relationships/hyperlink" Target="https://commons.wikimedia.org/wiki/File:Junge_Frau_mit_Taubenpost.jpg" TargetMode="Externa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commons.wikimedia.org/wiki/File:Bundesarchiv_Bild_183-S99696,_Berlin,_Haupttelegrafenamt,_Motorradbote.jpg?uselang=de" TargetMode="External"/><Relationship Id="rId11" Type="http://schemas.openxmlformats.org/officeDocument/2006/relationships/hyperlink" Target="https://commons.wikimedia.org/wiki/File:HollerithMachine.CHM.jpg" TargetMode="External"/><Relationship Id="rId5" Type="http://schemas.openxmlformats.org/officeDocument/2006/relationships/hyperlink" Target="https://commons.wikimedia.org/wiki/File:Phidippides.jpg" TargetMode="External"/><Relationship Id="rId10" Type="http://schemas.openxmlformats.org/officeDocument/2006/relationships/hyperlink" Target="https://commons.wikimedia.org/wiki/File:Registered_mail_from_Estonia_to_Germany.jpg?uselang=de" TargetMode="External"/><Relationship Id="rId4" Type="http://schemas.openxmlformats.org/officeDocument/2006/relationships/hyperlink" Target="https://commons.wikimedia.org/wiki/File:Pony_ExpressAdvert.jpg" TargetMode="External"/><Relationship Id="rId9" Type="http://schemas.openxmlformats.org/officeDocument/2006/relationships/hyperlink" Target="https://commons.wikimedia.org/wiki/File:Soldat_in_der_Empfangsstation_f%C3%BCr_drahtlose_Telegraphie_-_CH-BAR_-_3239488.ti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D7F-653A-494F-A715-E08A3E56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sz="6000" b="1" i="0" dirty="0">
                <a:solidFill>
                  <a:schemeClr val="tx1">
                    <a:lumMod val="95000"/>
                  </a:schemeClr>
                </a:solidFill>
                <a:effectLst/>
                <a:latin typeface="Open Sans" panose="020B0606030504020204" pitchFamily="34" charset="0"/>
              </a:rPr>
              <a:t>What is a message queue and why would I use one?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553D1E-D171-474C-ADAF-53615532AD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3939" y="4570194"/>
            <a:ext cx="6230203" cy="422162"/>
          </a:xfrm>
        </p:spPr>
        <p:txBody>
          <a:bodyPr/>
          <a:lstStyle/>
          <a:p>
            <a:r>
              <a:rPr lang="en-US" sz="2800" dirty="0"/>
              <a:t>Clemens Vasters, Twitter: @clemensv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92901A-2CD4-4C73-AA91-5691EDFBC4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7199" y="5843945"/>
            <a:ext cx="5929952" cy="318060"/>
          </a:xfrm>
        </p:spPr>
        <p:txBody>
          <a:bodyPr/>
          <a:lstStyle/>
          <a:p>
            <a:r>
              <a:rPr lang="en-US" dirty="0"/>
              <a:t>Principal Architect, Microsoft Azure Messaging</a:t>
            </a:r>
            <a:br>
              <a:rPr lang="en-US" dirty="0"/>
            </a:br>
            <a:r>
              <a:rPr lang="en-US" dirty="0"/>
              <a:t>Chair OASIS AMQP Technical Committee</a:t>
            </a:r>
            <a:br>
              <a:rPr lang="en-US" dirty="0"/>
            </a:br>
            <a:r>
              <a:rPr lang="en-US" dirty="0"/>
              <a:t>Architect CNCF </a:t>
            </a:r>
            <a:r>
              <a:rPr lang="en-US" dirty="0" err="1"/>
              <a:t>CloudEvents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032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airplanes on a runway">
            <a:extLst>
              <a:ext uri="{FF2B5EF4-FFF2-40B4-BE49-F238E27FC236}">
                <a16:creationId xmlns:a16="http://schemas.microsoft.com/office/drawing/2014/main" id="{432FB8C4-23AF-F5C9-0E0E-2088A2693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-89" r="14922" b="5612"/>
          <a:stretch/>
        </p:blipFill>
        <p:spPr>
          <a:xfrm>
            <a:off x="0" y="-47346"/>
            <a:ext cx="12192000" cy="6905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B233B3-DF93-6A69-17FC-31D22F89EF76}"/>
              </a:ext>
            </a:extLst>
          </p:cNvPr>
          <p:cNvSpPr txBox="1"/>
          <p:nvPr/>
        </p:nvSpPr>
        <p:spPr>
          <a:xfrm>
            <a:off x="9392024" y="6422456"/>
            <a:ext cx="2799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14D45"/>
                </a:solidFill>
              </a:rPr>
              <a:t>https://flic.kr/p/bXhNqK</a:t>
            </a:r>
          </a:p>
        </p:txBody>
      </p:sp>
    </p:spTree>
    <p:extLst>
      <p:ext uri="{BB962C8B-B14F-4D97-AF65-F5344CB8AC3E}">
        <p14:creationId xmlns:p14="http://schemas.microsoft.com/office/powerpoint/2010/main" val="3510394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8A889C19-C49A-A978-8ACC-8EDB2AAB9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28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F570D6-C2D9-4539-B42A-EDA0B6C2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2F4D2CB-BE00-C729-8795-8D3A779D6846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E9CC23-CB96-4367-AD84-E247BF8128A2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r>
              <a:rPr lang="en-US" dirty="0"/>
              <a:t>What is a queue? </a:t>
            </a:r>
          </a:p>
          <a:p>
            <a:r>
              <a:rPr lang="en-US" dirty="0"/>
              <a:t>What is a message queue?</a:t>
            </a:r>
          </a:p>
          <a:p>
            <a:r>
              <a:rPr lang="en-US" dirty="0"/>
              <a:t>What are the common features?</a:t>
            </a:r>
          </a:p>
          <a:p>
            <a:r>
              <a:rPr lang="en-US" dirty="0"/>
              <a:t>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5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A0EF00-AD84-E633-956F-C3B51AE1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 Calls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211C1F8-33AA-4AB8-EF54-5183731E7EED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US" dirty="0"/>
              <a:t>Local function calls translate to direct commands executed on (a core on) the CPU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AEAB36-8B75-441F-AE37-02BA292D38A1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677293" y="1886752"/>
            <a:ext cx="2436125" cy="45140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91440" rIns="182880" bIns="91440"/>
          <a:lstStyle/>
          <a:p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rcx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5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rdx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4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call add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push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rcx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rdx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pop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ret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8A3115-43F8-0E16-F320-97221CDEC323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57200" y="1886753"/>
            <a:ext cx="5133412" cy="4514047"/>
          </a:xfr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91440" rIns="182880" bIns="91440" anchor="ctr"/>
          <a:lstStyle/>
          <a:p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add(5,4);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 add(int a, int b)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{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return a + b;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}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4C3877F-2E7C-62AD-CA28-C751C7A042F4}"/>
              </a:ext>
            </a:extLst>
          </p:cNvPr>
          <p:cNvSpPr/>
          <p:nvPr/>
        </p:nvSpPr>
        <p:spPr>
          <a:xfrm>
            <a:off x="5843769" y="3761639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83A5167-4A68-C438-4594-0F8C3C62F96E}"/>
              </a:ext>
            </a:extLst>
          </p:cNvPr>
          <p:cNvSpPr/>
          <p:nvPr/>
        </p:nvSpPr>
        <p:spPr>
          <a:xfrm>
            <a:off x="9273653" y="3761638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6D49871-0E2D-5FB7-472A-1596C126E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5" r="22131"/>
          <a:stretch/>
        </p:blipFill>
        <p:spPr bwMode="auto">
          <a:xfrm>
            <a:off x="10051576" y="1886752"/>
            <a:ext cx="1746913" cy="4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11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5A09-A699-E0E1-0D10-A2109264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and Threads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79A2B-8605-259B-C04A-46C466C30CC3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US" dirty="0"/>
              <a:t>Many processes/threads need to share few cores. Programs need to get in line.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8F7C4C9-E8C3-DEA3-DE0D-C36EC4DFC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5" r="22131"/>
          <a:stretch/>
        </p:blipFill>
        <p:spPr bwMode="auto">
          <a:xfrm>
            <a:off x="10051576" y="1886752"/>
            <a:ext cx="1746913" cy="4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8A09866-2EDF-865D-2719-FDB61FB0FDC0}"/>
              </a:ext>
            </a:extLst>
          </p:cNvPr>
          <p:cNvGrpSpPr/>
          <p:nvPr/>
        </p:nvGrpSpPr>
        <p:grpSpPr>
          <a:xfrm>
            <a:off x="3840737" y="3840956"/>
            <a:ext cx="1962153" cy="685800"/>
            <a:chOff x="561975" y="3852863"/>
            <a:chExt cx="1962153" cy="685800"/>
          </a:xfrm>
        </p:grpSpPr>
        <p:sp>
          <p:nvSpPr>
            <p:cNvPr id="4" name="Flowchart: Direct Access Storage 3">
              <a:extLst>
                <a:ext uri="{FF2B5EF4-FFF2-40B4-BE49-F238E27FC236}">
                  <a16:creationId xmlns:a16="http://schemas.microsoft.com/office/drawing/2014/main" id="{703A926F-8E68-33E1-0526-E3EA587EC1B2}"/>
                </a:ext>
              </a:extLst>
            </p:cNvPr>
            <p:cNvSpPr/>
            <p:nvPr/>
          </p:nvSpPr>
          <p:spPr>
            <a:xfrm>
              <a:off x="56197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37C8C731-C9C3-BAEC-ED25-33E4005C8491}"/>
                </a:ext>
              </a:extLst>
            </p:cNvPr>
            <p:cNvSpPr/>
            <p:nvPr/>
          </p:nvSpPr>
          <p:spPr>
            <a:xfrm>
              <a:off x="881063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C7CCA62F-985D-979C-73F7-7F8A3AB2F490}"/>
                </a:ext>
              </a:extLst>
            </p:cNvPr>
            <p:cNvSpPr/>
            <p:nvPr/>
          </p:nvSpPr>
          <p:spPr>
            <a:xfrm>
              <a:off x="1200151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9A0AC6AD-7DC6-A807-1D7B-700D4B8B8056}"/>
                </a:ext>
              </a:extLst>
            </p:cNvPr>
            <p:cNvSpPr/>
            <p:nvPr/>
          </p:nvSpPr>
          <p:spPr>
            <a:xfrm>
              <a:off x="1519239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45CE1714-AF55-A8E0-6B08-45C5DC08CAF2}"/>
                </a:ext>
              </a:extLst>
            </p:cNvPr>
            <p:cNvSpPr/>
            <p:nvPr/>
          </p:nvSpPr>
          <p:spPr>
            <a:xfrm>
              <a:off x="1838327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2054ED1D-1C42-1A33-93D7-6E397D42E8D1}"/>
                </a:ext>
              </a:extLst>
            </p:cNvPr>
            <p:cNvSpPr/>
            <p:nvPr/>
          </p:nvSpPr>
          <p:spPr>
            <a:xfrm>
              <a:off x="215741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AF956F-CE1C-4FCA-1C45-31387D3C2FAE}"/>
              </a:ext>
            </a:extLst>
          </p:cNvPr>
          <p:cNvGrpSpPr/>
          <p:nvPr/>
        </p:nvGrpSpPr>
        <p:grpSpPr>
          <a:xfrm>
            <a:off x="7412609" y="5262563"/>
            <a:ext cx="1962153" cy="685800"/>
            <a:chOff x="4133847" y="5267325"/>
            <a:chExt cx="1962153" cy="685800"/>
          </a:xfrm>
        </p:grpSpPr>
        <p:sp>
          <p:nvSpPr>
            <p:cNvPr id="19" name="Flowchart: Direct Access Storage 18">
              <a:extLst>
                <a:ext uri="{FF2B5EF4-FFF2-40B4-BE49-F238E27FC236}">
                  <a16:creationId xmlns:a16="http://schemas.microsoft.com/office/drawing/2014/main" id="{F8DA5076-E815-161E-9D47-8C46EEBA49C4}"/>
                </a:ext>
              </a:extLst>
            </p:cNvPr>
            <p:cNvSpPr/>
            <p:nvPr/>
          </p:nvSpPr>
          <p:spPr>
            <a:xfrm>
              <a:off x="413384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irect Access Storage 19">
              <a:extLst>
                <a:ext uri="{FF2B5EF4-FFF2-40B4-BE49-F238E27FC236}">
                  <a16:creationId xmlns:a16="http://schemas.microsoft.com/office/drawing/2014/main" id="{D36D7EBD-B692-56AC-7C5C-6C7CFDE7383A}"/>
                </a:ext>
              </a:extLst>
            </p:cNvPr>
            <p:cNvSpPr/>
            <p:nvPr/>
          </p:nvSpPr>
          <p:spPr>
            <a:xfrm>
              <a:off x="4452935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irect Access Storage 20">
              <a:extLst>
                <a:ext uri="{FF2B5EF4-FFF2-40B4-BE49-F238E27FC236}">
                  <a16:creationId xmlns:a16="http://schemas.microsoft.com/office/drawing/2014/main" id="{3C9251E1-D42B-2F97-99B4-3DC67EF19F63}"/>
                </a:ext>
              </a:extLst>
            </p:cNvPr>
            <p:cNvSpPr/>
            <p:nvPr/>
          </p:nvSpPr>
          <p:spPr>
            <a:xfrm>
              <a:off x="4772023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Direct Access Storage 21">
              <a:extLst>
                <a:ext uri="{FF2B5EF4-FFF2-40B4-BE49-F238E27FC236}">
                  <a16:creationId xmlns:a16="http://schemas.microsoft.com/office/drawing/2014/main" id="{A82D1E30-7AA1-4748-9C4D-4354E5D77A6B}"/>
                </a:ext>
              </a:extLst>
            </p:cNvPr>
            <p:cNvSpPr/>
            <p:nvPr/>
          </p:nvSpPr>
          <p:spPr>
            <a:xfrm>
              <a:off x="5091111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Direct Access Storage 22">
              <a:extLst>
                <a:ext uri="{FF2B5EF4-FFF2-40B4-BE49-F238E27FC236}">
                  <a16:creationId xmlns:a16="http://schemas.microsoft.com/office/drawing/2014/main" id="{7D83204C-521A-7E57-FB65-6D0A03276148}"/>
                </a:ext>
              </a:extLst>
            </p:cNvPr>
            <p:cNvSpPr/>
            <p:nvPr/>
          </p:nvSpPr>
          <p:spPr>
            <a:xfrm>
              <a:off x="5410199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Direct Access Storage 23">
              <a:extLst>
                <a:ext uri="{FF2B5EF4-FFF2-40B4-BE49-F238E27FC236}">
                  <a16:creationId xmlns:a16="http://schemas.microsoft.com/office/drawing/2014/main" id="{F52D6F7B-9452-E108-295B-B1C808868F54}"/>
                </a:ext>
              </a:extLst>
            </p:cNvPr>
            <p:cNvSpPr/>
            <p:nvPr/>
          </p:nvSpPr>
          <p:spPr>
            <a:xfrm>
              <a:off x="572928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ABD95235-E292-5647-DE6D-5EA528EC6A49}"/>
              </a:ext>
            </a:extLst>
          </p:cNvPr>
          <p:cNvSpPr/>
          <p:nvPr/>
        </p:nvSpPr>
        <p:spPr>
          <a:xfrm>
            <a:off x="5705146" y="5251847"/>
            <a:ext cx="996933" cy="7072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I/O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9D926A-FFE3-742C-F3FF-311F07B37C82}"/>
              </a:ext>
            </a:extLst>
          </p:cNvPr>
          <p:cNvCxnSpPr>
            <a:stCxn id="12" idx="4"/>
            <a:endCxn id="13" idx="1"/>
          </p:cNvCxnSpPr>
          <p:nvPr/>
        </p:nvCxnSpPr>
        <p:spPr>
          <a:xfrm>
            <a:off x="5802890" y="4183856"/>
            <a:ext cx="801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4">
            <a:extLst>
              <a:ext uri="{FF2B5EF4-FFF2-40B4-BE49-F238E27FC236}">
                <a16:creationId xmlns:a16="http://schemas.microsoft.com/office/drawing/2014/main" id="{08643E32-7DF0-0845-6570-D2B86A65D68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146504" y="4143776"/>
            <a:ext cx="1905072" cy="35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24">
            <a:extLst>
              <a:ext uri="{FF2B5EF4-FFF2-40B4-BE49-F238E27FC236}">
                <a16:creationId xmlns:a16="http://schemas.microsoft.com/office/drawing/2014/main" id="{D8DD06A3-69A9-D8C4-262F-122609D9F00A}"/>
              </a:ext>
            </a:extLst>
          </p:cNvPr>
          <p:cNvCxnSpPr>
            <a:cxnSpLocks/>
            <a:endCxn id="24" idx="4"/>
          </p:cNvCxnSpPr>
          <p:nvPr/>
        </p:nvCxnSpPr>
        <p:spPr>
          <a:xfrm flipH="1">
            <a:off x="9374762" y="5605463"/>
            <a:ext cx="676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24">
            <a:extLst>
              <a:ext uri="{FF2B5EF4-FFF2-40B4-BE49-F238E27FC236}">
                <a16:creationId xmlns:a16="http://schemas.microsoft.com/office/drawing/2014/main" id="{379467E0-5A28-8FC3-58C5-C78664DBBFCF}"/>
              </a:ext>
            </a:extLst>
          </p:cNvPr>
          <p:cNvCxnSpPr>
            <a:cxnSpLocks/>
            <a:stCxn id="19" idx="1"/>
            <a:endCxn id="5" idx="3"/>
          </p:cNvCxnSpPr>
          <p:nvPr/>
        </p:nvCxnSpPr>
        <p:spPr>
          <a:xfrm flipH="1">
            <a:off x="6702079" y="5605463"/>
            <a:ext cx="71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24">
            <a:extLst>
              <a:ext uri="{FF2B5EF4-FFF2-40B4-BE49-F238E27FC236}">
                <a16:creationId xmlns:a16="http://schemas.microsoft.com/office/drawing/2014/main" id="{5C6B8058-A4A5-AE4D-9764-01C2730A56E2}"/>
              </a:ext>
            </a:extLst>
          </p:cNvPr>
          <p:cNvCxnSpPr>
            <a:cxnSpLocks/>
            <a:endCxn id="44" idx="2"/>
          </p:cNvCxnSpPr>
          <p:nvPr/>
        </p:nvCxnSpPr>
        <p:spPr>
          <a:xfrm rot="5400000" flipH="1" flipV="1">
            <a:off x="5845312" y="4487221"/>
            <a:ext cx="912616" cy="6380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7FA8E4B6-9994-634D-1F80-B9D7F14F973F}"/>
              </a:ext>
            </a:extLst>
          </p:cNvPr>
          <p:cNvSpPr/>
          <p:nvPr/>
        </p:nvSpPr>
        <p:spPr>
          <a:xfrm>
            <a:off x="6620655" y="4270105"/>
            <a:ext cx="155335" cy="159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0C332BD-3297-FC4A-7120-33BB5D7CB2D4}"/>
              </a:ext>
            </a:extLst>
          </p:cNvPr>
          <p:cNvSpPr/>
          <p:nvPr/>
        </p:nvSpPr>
        <p:spPr>
          <a:xfrm>
            <a:off x="6612808" y="3927205"/>
            <a:ext cx="155335" cy="159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24">
            <a:extLst>
              <a:ext uri="{FF2B5EF4-FFF2-40B4-BE49-F238E27FC236}">
                <a16:creationId xmlns:a16="http://schemas.microsoft.com/office/drawing/2014/main" id="{7639C082-9C81-8364-4674-7D96A9CF60CD}"/>
              </a:ext>
            </a:extLst>
          </p:cNvPr>
          <p:cNvCxnSpPr>
            <a:cxnSpLocks/>
            <a:endCxn id="47" idx="2"/>
          </p:cNvCxnSpPr>
          <p:nvPr/>
        </p:nvCxnSpPr>
        <p:spPr>
          <a:xfrm rot="10800000" flipV="1">
            <a:off x="6612808" y="3017044"/>
            <a:ext cx="3438768" cy="990004"/>
          </a:xfrm>
          <a:prstGeom prst="bentConnector3">
            <a:avLst>
              <a:gd name="adj1" fmla="val 10664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832EB0-93FC-9E39-4394-85097C050FD6}"/>
              </a:ext>
            </a:extLst>
          </p:cNvPr>
          <p:cNvGrpSpPr/>
          <p:nvPr/>
        </p:nvGrpSpPr>
        <p:grpSpPr>
          <a:xfrm>
            <a:off x="6604337" y="3840956"/>
            <a:ext cx="1962153" cy="685800"/>
            <a:chOff x="3325575" y="3852863"/>
            <a:chExt cx="1962153" cy="685800"/>
          </a:xfrm>
        </p:grpSpPr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CA4547B8-8861-B0A2-6AF9-26F3EA420346}"/>
                </a:ext>
              </a:extLst>
            </p:cNvPr>
            <p:cNvSpPr/>
            <p:nvPr/>
          </p:nvSpPr>
          <p:spPr>
            <a:xfrm>
              <a:off x="332557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irect Access Storage 13">
              <a:extLst>
                <a:ext uri="{FF2B5EF4-FFF2-40B4-BE49-F238E27FC236}">
                  <a16:creationId xmlns:a16="http://schemas.microsoft.com/office/drawing/2014/main" id="{B12515BE-FB47-8A26-B28A-B3B453F17770}"/>
                </a:ext>
              </a:extLst>
            </p:cNvPr>
            <p:cNvSpPr/>
            <p:nvPr/>
          </p:nvSpPr>
          <p:spPr>
            <a:xfrm>
              <a:off x="3644663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Direct Access Storage 14">
              <a:extLst>
                <a:ext uri="{FF2B5EF4-FFF2-40B4-BE49-F238E27FC236}">
                  <a16:creationId xmlns:a16="http://schemas.microsoft.com/office/drawing/2014/main" id="{91B85A45-B606-8B56-6B6B-BF6CD3E975B7}"/>
                </a:ext>
              </a:extLst>
            </p:cNvPr>
            <p:cNvSpPr/>
            <p:nvPr/>
          </p:nvSpPr>
          <p:spPr>
            <a:xfrm>
              <a:off x="3963751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Direct Access Storage 15">
              <a:extLst>
                <a:ext uri="{FF2B5EF4-FFF2-40B4-BE49-F238E27FC236}">
                  <a16:creationId xmlns:a16="http://schemas.microsoft.com/office/drawing/2014/main" id="{161BEB34-B405-6123-99DA-82D6A98C6B0B}"/>
                </a:ext>
              </a:extLst>
            </p:cNvPr>
            <p:cNvSpPr/>
            <p:nvPr/>
          </p:nvSpPr>
          <p:spPr>
            <a:xfrm>
              <a:off x="4282839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irect Access Storage 16">
              <a:extLst>
                <a:ext uri="{FF2B5EF4-FFF2-40B4-BE49-F238E27FC236}">
                  <a16:creationId xmlns:a16="http://schemas.microsoft.com/office/drawing/2014/main" id="{BEEEBA52-CB0E-DBC4-4379-9FC1A7736325}"/>
                </a:ext>
              </a:extLst>
            </p:cNvPr>
            <p:cNvSpPr/>
            <p:nvPr/>
          </p:nvSpPr>
          <p:spPr>
            <a:xfrm>
              <a:off x="4601927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irect Access Storage 17">
              <a:extLst>
                <a:ext uri="{FF2B5EF4-FFF2-40B4-BE49-F238E27FC236}">
                  <a16:creationId xmlns:a16="http://schemas.microsoft.com/office/drawing/2014/main" id="{2FBBEC6E-897D-BF9F-3DC8-4D0FC8EF1A64}"/>
                </a:ext>
              </a:extLst>
            </p:cNvPr>
            <p:cNvSpPr/>
            <p:nvPr/>
          </p:nvSpPr>
          <p:spPr>
            <a:xfrm>
              <a:off x="492101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E76F67F-3402-D379-F2BF-ECB38ABD16F3}"/>
              </a:ext>
            </a:extLst>
          </p:cNvPr>
          <p:cNvSpPr txBox="1"/>
          <p:nvPr/>
        </p:nvSpPr>
        <p:spPr>
          <a:xfrm>
            <a:off x="6931957" y="3484116"/>
            <a:ext cx="135453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Ready Queue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6A3CCC-55A5-F92C-2034-9B7EA90572C8}"/>
              </a:ext>
            </a:extLst>
          </p:cNvPr>
          <p:cNvSpPr txBox="1"/>
          <p:nvPr/>
        </p:nvSpPr>
        <p:spPr>
          <a:xfrm>
            <a:off x="7845400" y="4903727"/>
            <a:ext cx="1062791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I/O Queue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ECACE3-6D7D-4A94-3668-D841B832E281}"/>
              </a:ext>
            </a:extLst>
          </p:cNvPr>
          <p:cNvSpPr txBox="1"/>
          <p:nvPr/>
        </p:nvSpPr>
        <p:spPr>
          <a:xfrm>
            <a:off x="4294575" y="3431886"/>
            <a:ext cx="109004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Job Queue</a:t>
            </a:r>
          </a:p>
        </p:txBody>
      </p:sp>
      <p:sp>
        <p:nvSpPr>
          <p:cNvPr id="53" name="Content Placeholder 7">
            <a:extLst>
              <a:ext uri="{FF2B5EF4-FFF2-40B4-BE49-F238E27FC236}">
                <a16:creationId xmlns:a16="http://schemas.microsoft.com/office/drawing/2014/main" id="{8AC56612-4B53-FE23-A55E-ED083C0F7D0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36226" y="2013081"/>
            <a:ext cx="2436125" cy="45140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91440" rIns="182880" bIns="91440"/>
          <a:lstStyle/>
          <a:p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rcx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5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rdx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4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call add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push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rcx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rdx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pop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ret 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5E0E9E4A-B2F5-BD45-B59A-7AA409826D87}"/>
              </a:ext>
            </a:extLst>
          </p:cNvPr>
          <p:cNvSpPr/>
          <p:nvPr/>
        </p:nvSpPr>
        <p:spPr>
          <a:xfrm>
            <a:off x="2950467" y="3840956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FCB04920-67A0-1E36-D0CC-26654A2C3D49}"/>
              </a:ext>
            </a:extLst>
          </p:cNvPr>
          <p:cNvSpPr/>
          <p:nvPr/>
        </p:nvSpPr>
        <p:spPr>
          <a:xfrm>
            <a:off x="3549165" y="1677274"/>
            <a:ext cx="6349747" cy="1173680"/>
          </a:xfrm>
          <a:prstGeom prst="wedgeRectCallout">
            <a:avLst>
              <a:gd name="adj1" fmla="val 61448"/>
              <a:gd name="adj2" fmla="val 130100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 Scheduler takes a waiting program (-thread) from the queue, maps it state onto the core, and has it execute for some predetermined time or until any I/O (including main memory access) is required.</a:t>
            </a:r>
          </a:p>
        </p:txBody>
      </p:sp>
    </p:spTree>
    <p:extLst>
      <p:ext uri="{BB962C8B-B14F-4D97-AF65-F5344CB8AC3E}">
        <p14:creationId xmlns:p14="http://schemas.microsoft.com/office/powerpoint/2010/main" val="176035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DF1A-BE55-82DA-D327-F2E7B58D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Thread Pools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14476-AB38-DD15-0430-FADDB681701A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US" dirty="0"/>
              <a:t>Threads are expensive to create so it's more efficient to share them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45792B2-203F-E358-55FC-251E2804A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5" r="22131"/>
          <a:stretch/>
        </p:blipFill>
        <p:spPr bwMode="auto">
          <a:xfrm>
            <a:off x="10051576" y="1886752"/>
            <a:ext cx="1746913" cy="4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B1B687-06F9-4D2E-EF98-D0821867FA67}"/>
              </a:ext>
            </a:extLst>
          </p:cNvPr>
          <p:cNvGrpSpPr/>
          <p:nvPr/>
        </p:nvGrpSpPr>
        <p:grpSpPr>
          <a:xfrm>
            <a:off x="3840737" y="3840956"/>
            <a:ext cx="1962153" cy="685800"/>
            <a:chOff x="561975" y="3852863"/>
            <a:chExt cx="1962153" cy="685800"/>
          </a:xfrm>
        </p:grpSpPr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036F0429-B3FC-1322-03D4-7906E08082A9}"/>
                </a:ext>
              </a:extLst>
            </p:cNvPr>
            <p:cNvSpPr/>
            <p:nvPr/>
          </p:nvSpPr>
          <p:spPr>
            <a:xfrm>
              <a:off x="56197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26A074F3-EF31-0B8B-6ACB-EE2D5A572CB4}"/>
                </a:ext>
              </a:extLst>
            </p:cNvPr>
            <p:cNvSpPr/>
            <p:nvPr/>
          </p:nvSpPr>
          <p:spPr>
            <a:xfrm>
              <a:off x="881063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2B4CB97F-1402-F6CA-E040-0243275BE8D5}"/>
                </a:ext>
              </a:extLst>
            </p:cNvPr>
            <p:cNvSpPr/>
            <p:nvPr/>
          </p:nvSpPr>
          <p:spPr>
            <a:xfrm>
              <a:off x="1200151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31F8C962-C14C-E6E7-933B-B6CB86885A59}"/>
                </a:ext>
              </a:extLst>
            </p:cNvPr>
            <p:cNvSpPr/>
            <p:nvPr/>
          </p:nvSpPr>
          <p:spPr>
            <a:xfrm>
              <a:off x="1519239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7C3CF310-BFB3-12B1-A891-B677B7BDB2B0}"/>
                </a:ext>
              </a:extLst>
            </p:cNvPr>
            <p:cNvSpPr/>
            <p:nvPr/>
          </p:nvSpPr>
          <p:spPr>
            <a:xfrm>
              <a:off x="1838327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CBE8E2D9-7957-FAB7-F96D-122C44B8D98E}"/>
                </a:ext>
              </a:extLst>
            </p:cNvPr>
            <p:cNvSpPr/>
            <p:nvPr/>
          </p:nvSpPr>
          <p:spPr>
            <a:xfrm>
              <a:off x="215741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093454-62DF-DB81-A6E5-CBF212CA3F15}"/>
              </a:ext>
            </a:extLst>
          </p:cNvPr>
          <p:cNvGrpSpPr/>
          <p:nvPr/>
        </p:nvGrpSpPr>
        <p:grpSpPr>
          <a:xfrm>
            <a:off x="7412609" y="5262563"/>
            <a:ext cx="1962153" cy="685800"/>
            <a:chOff x="4133847" y="5267325"/>
            <a:chExt cx="1962153" cy="685800"/>
          </a:xfrm>
        </p:grpSpPr>
        <p:sp>
          <p:nvSpPr>
            <p:cNvPr id="15" name="Flowchart: Direct Access Storage 14">
              <a:extLst>
                <a:ext uri="{FF2B5EF4-FFF2-40B4-BE49-F238E27FC236}">
                  <a16:creationId xmlns:a16="http://schemas.microsoft.com/office/drawing/2014/main" id="{4526BE03-A583-7D81-94AB-48FF08A28DB0}"/>
                </a:ext>
              </a:extLst>
            </p:cNvPr>
            <p:cNvSpPr/>
            <p:nvPr/>
          </p:nvSpPr>
          <p:spPr>
            <a:xfrm>
              <a:off x="413384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Direct Access Storage 15">
              <a:extLst>
                <a:ext uri="{FF2B5EF4-FFF2-40B4-BE49-F238E27FC236}">
                  <a16:creationId xmlns:a16="http://schemas.microsoft.com/office/drawing/2014/main" id="{2C3272A3-616C-DC79-7FE2-A55B89972E96}"/>
                </a:ext>
              </a:extLst>
            </p:cNvPr>
            <p:cNvSpPr/>
            <p:nvPr/>
          </p:nvSpPr>
          <p:spPr>
            <a:xfrm>
              <a:off x="4452935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irect Access Storage 16">
              <a:extLst>
                <a:ext uri="{FF2B5EF4-FFF2-40B4-BE49-F238E27FC236}">
                  <a16:creationId xmlns:a16="http://schemas.microsoft.com/office/drawing/2014/main" id="{A6628729-5958-9E70-3D76-07B36AD38AF5}"/>
                </a:ext>
              </a:extLst>
            </p:cNvPr>
            <p:cNvSpPr/>
            <p:nvPr/>
          </p:nvSpPr>
          <p:spPr>
            <a:xfrm>
              <a:off x="4772023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irect Access Storage 17">
              <a:extLst>
                <a:ext uri="{FF2B5EF4-FFF2-40B4-BE49-F238E27FC236}">
                  <a16:creationId xmlns:a16="http://schemas.microsoft.com/office/drawing/2014/main" id="{F983F423-917C-8693-4ADC-D9C2368D07E1}"/>
                </a:ext>
              </a:extLst>
            </p:cNvPr>
            <p:cNvSpPr/>
            <p:nvPr/>
          </p:nvSpPr>
          <p:spPr>
            <a:xfrm>
              <a:off x="5091111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irect Access Storage 18">
              <a:extLst>
                <a:ext uri="{FF2B5EF4-FFF2-40B4-BE49-F238E27FC236}">
                  <a16:creationId xmlns:a16="http://schemas.microsoft.com/office/drawing/2014/main" id="{FAC88E37-C36E-AB40-1977-DA21FF63C927}"/>
                </a:ext>
              </a:extLst>
            </p:cNvPr>
            <p:cNvSpPr/>
            <p:nvPr/>
          </p:nvSpPr>
          <p:spPr>
            <a:xfrm>
              <a:off x="5410199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irect Access Storage 19">
              <a:extLst>
                <a:ext uri="{FF2B5EF4-FFF2-40B4-BE49-F238E27FC236}">
                  <a16:creationId xmlns:a16="http://schemas.microsoft.com/office/drawing/2014/main" id="{E25F5CAE-FE89-0B8C-26A9-168DCB1D5228}"/>
                </a:ext>
              </a:extLst>
            </p:cNvPr>
            <p:cNvSpPr/>
            <p:nvPr/>
          </p:nvSpPr>
          <p:spPr>
            <a:xfrm>
              <a:off x="572928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B944A177-9B78-A59F-5440-7EE35913E79F}"/>
              </a:ext>
            </a:extLst>
          </p:cNvPr>
          <p:cNvSpPr/>
          <p:nvPr/>
        </p:nvSpPr>
        <p:spPr>
          <a:xfrm>
            <a:off x="5705146" y="5251847"/>
            <a:ext cx="996933" cy="7072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I/O</a:t>
            </a:r>
          </a:p>
        </p:txBody>
      </p:sp>
      <p:cxnSp>
        <p:nvCxnSpPr>
          <p:cNvPr id="22" name="Connector: Elbow 24">
            <a:extLst>
              <a:ext uri="{FF2B5EF4-FFF2-40B4-BE49-F238E27FC236}">
                <a16:creationId xmlns:a16="http://schemas.microsoft.com/office/drawing/2014/main" id="{26F37E54-5EDB-B397-07A6-54B70BBBF8F0}"/>
              </a:ext>
            </a:extLst>
          </p:cNvPr>
          <p:cNvCxnSpPr>
            <a:stCxn id="13" idx="4"/>
            <a:endCxn id="31" idx="1"/>
          </p:cNvCxnSpPr>
          <p:nvPr/>
        </p:nvCxnSpPr>
        <p:spPr>
          <a:xfrm>
            <a:off x="5802890" y="4183856"/>
            <a:ext cx="801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4">
            <a:extLst>
              <a:ext uri="{FF2B5EF4-FFF2-40B4-BE49-F238E27FC236}">
                <a16:creationId xmlns:a16="http://schemas.microsoft.com/office/drawing/2014/main" id="{E663CA55-F8CE-B412-51B0-15918CB5A30C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8146504" y="4143776"/>
            <a:ext cx="1905072" cy="35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4">
            <a:extLst>
              <a:ext uri="{FF2B5EF4-FFF2-40B4-BE49-F238E27FC236}">
                <a16:creationId xmlns:a16="http://schemas.microsoft.com/office/drawing/2014/main" id="{A058625C-033A-6799-3B12-A804A73497E6}"/>
              </a:ext>
            </a:extLst>
          </p:cNvPr>
          <p:cNvCxnSpPr>
            <a:cxnSpLocks/>
            <a:endCxn id="20" idx="4"/>
          </p:cNvCxnSpPr>
          <p:nvPr/>
        </p:nvCxnSpPr>
        <p:spPr>
          <a:xfrm flipH="1">
            <a:off x="9374762" y="5605463"/>
            <a:ext cx="676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6D76C41-5499-497F-AD6F-48218CC78F8A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flipH="1">
            <a:off x="6702079" y="5605463"/>
            <a:ext cx="71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4">
            <a:extLst>
              <a:ext uri="{FF2B5EF4-FFF2-40B4-BE49-F238E27FC236}">
                <a16:creationId xmlns:a16="http://schemas.microsoft.com/office/drawing/2014/main" id="{AC78ECFE-BC9B-1F29-C707-57E72C0016A0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5845312" y="4487221"/>
            <a:ext cx="912616" cy="6380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33EA6B-68BC-EF17-69D1-0C818B0BB884}"/>
              </a:ext>
            </a:extLst>
          </p:cNvPr>
          <p:cNvSpPr/>
          <p:nvPr/>
        </p:nvSpPr>
        <p:spPr>
          <a:xfrm>
            <a:off x="6620655" y="4270105"/>
            <a:ext cx="155335" cy="159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40452E-6115-6C87-5EAB-235BC230FE45}"/>
              </a:ext>
            </a:extLst>
          </p:cNvPr>
          <p:cNvSpPr/>
          <p:nvPr/>
        </p:nvSpPr>
        <p:spPr>
          <a:xfrm>
            <a:off x="6612808" y="3927205"/>
            <a:ext cx="155335" cy="159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4">
            <a:extLst>
              <a:ext uri="{FF2B5EF4-FFF2-40B4-BE49-F238E27FC236}">
                <a16:creationId xmlns:a16="http://schemas.microsoft.com/office/drawing/2014/main" id="{759B358F-3425-ADBF-E109-68AD868EBF50}"/>
              </a:ext>
            </a:extLst>
          </p:cNvPr>
          <p:cNvCxnSpPr>
            <a:cxnSpLocks/>
            <a:endCxn id="28" idx="2"/>
          </p:cNvCxnSpPr>
          <p:nvPr/>
        </p:nvCxnSpPr>
        <p:spPr>
          <a:xfrm rot="10800000" flipV="1">
            <a:off x="6612808" y="3017044"/>
            <a:ext cx="3438768" cy="990004"/>
          </a:xfrm>
          <a:prstGeom prst="bentConnector3">
            <a:avLst>
              <a:gd name="adj1" fmla="val 10664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7EB892-CF6B-7048-3144-CA64DD57D49B}"/>
              </a:ext>
            </a:extLst>
          </p:cNvPr>
          <p:cNvGrpSpPr/>
          <p:nvPr/>
        </p:nvGrpSpPr>
        <p:grpSpPr>
          <a:xfrm>
            <a:off x="6604337" y="3840956"/>
            <a:ext cx="1962153" cy="685800"/>
            <a:chOff x="3325575" y="3852863"/>
            <a:chExt cx="1962153" cy="685800"/>
          </a:xfrm>
        </p:grpSpPr>
        <p:sp>
          <p:nvSpPr>
            <p:cNvPr id="31" name="Flowchart: Direct Access Storage 30">
              <a:extLst>
                <a:ext uri="{FF2B5EF4-FFF2-40B4-BE49-F238E27FC236}">
                  <a16:creationId xmlns:a16="http://schemas.microsoft.com/office/drawing/2014/main" id="{A65C150D-C61D-07AA-7DD3-0673C41890A8}"/>
                </a:ext>
              </a:extLst>
            </p:cNvPr>
            <p:cNvSpPr/>
            <p:nvPr/>
          </p:nvSpPr>
          <p:spPr>
            <a:xfrm>
              <a:off x="332557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Direct Access Storage 31">
              <a:extLst>
                <a:ext uri="{FF2B5EF4-FFF2-40B4-BE49-F238E27FC236}">
                  <a16:creationId xmlns:a16="http://schemas.microsoft.com/office/drawing/2014/main" id="{25A3588A-B855-1719-EB5E-77CE21993170}"/>
                </a:ext>
              </a:extLst>
            </p:cNvPr>
            <p:cNvSpPr/>
            <p:nvPr/>
          </p:nvSpPr>
          <p:spPr>
            <a:xfrm>
              <a:off x="3644663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irect Access Storage 32">
              <a:extLst>
                <a:ext uri="{FF2B5EF4-FFF2-40B4-BE49-F238E27FC236}">
                  <a16:creationId xmlns:a16="http://schemas.microsoft.com/office/drawing/2014/main" id="{9D1116C5-33EC-8E57-98DC-B21B0DA1932C}"/>
                </a:ext>
              </a:extLst>
            </p:cNvPr>
            <p:cNvSpPr/>
            <p:nvPr/>
          </p:nvSpPr>
          <p:spPr>
            <a:xfrm>
              <a:off x="3963751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Direct Access Storage 33">
              <a:extLst>
                <a:ext uri="{FF2B5EF4-FFF2-40B4-BE49-F238E27FC236}">
                  <a16:creationId xmlns:a16="http://schemas.microsoft.com/office/drawing/2014/main" id="{D362F92F-CF98-A563-49F2-4126F9C37A39}"/>
                </a:ext>
              </a:extLst>
            </p:cNvPr>
            <p:cNvSpPr/>
            <p:nvPr/>
          </p:nvSpPr>
          <p:spPr>
            <a:xfrm>
              <a:off x="4282839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Direct Access Storage 34">
              <a:extLst>
                <a:ext uri="{FF2B5EF4-FFF2-40B4-BE49-F238E27FC236}">
                  <a16:creationId xmlns:a16="http://schemas.microsoft.com/office/drawing/2014/main" id="{7D10F784-F2AA-8DC0-CFB8-CDA749115CAA}"/>
                </a:ext>
              </a:extLst>
            </p:cNvPr>
            <p:cNvSpPr/>
            <p:nvPr/>
          </p:nvSpPr>
          <p:spPr>
            <a:xfrm>
              <a:off x="4601927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Direct Access Storage 35">
              <a:extLst>
                <a:ext uri="{FF2B5EF4-FFF2-40B4-BE49-F238E27FC236}">
                  <a16:creationId xmlns:a16="http://schemas.microsoft.com/office/drawing/2014/main" id="{182DE277-FAA4-A1FD-1EFB-12317209A551}"/>
                </a:ext>
              </a:extLst>
            </p:cNvPr>
            <p:cNvSpPr/>
            <p:nvPr/>
          </p:nvSpPr>
          <p:spPr>
            <a:xfrm>
              <a:off x="492101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834F64-0BDE-5CC9-D729-ACAB9F83AA78}"/>
              </a:ext>
            </a:extLst>
          </p:cNvPr>
          <p:cNvSpPr txBox="1"/>
          <p:nvPr/>
        </p:nvSpPr>
        <p:spPr>
          <a:xfrm>
            <a:off x="6931957" y="3484116"/>
            <a:ext cx="135453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Ready Queue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7CF93B-89A0-79AF-D13D-EC35FA648B4F}"/>
              </a:ext>
            </a:extLst>
          </p:cNvPr>
          <p:cNvSpPr txBox="1"/>
          <p:nvPr/>
        </p:nvSpPr>
        <p:spPr>
          <a:xfrm>
            <a:off x="7845400" y="4903727"/>
            <a:ext cx="1062791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I/O Queue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BA1442-1A25-469A-C5D5-08215C020A7B}"/>
              </a:ext>
            </a:extLst>
          </p:cNvPr>
          <p:cNvSpPr txBox="1"/>
          <p:nvPr/>
        </p:nvSpPr>
        <p:spPr>
          <a:xfrm>
            <a:off x="4294575" y="3431886"/>
            <a:ext cx="109004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Job Queue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BC674D9-AD0E-DBA7-E42F-8F4C8782D786}"/>
              </a:ext>
            </a:extLst>
          </p:cNvPr>
          <p:cNvSpPr/>
          <p:nvPr/>
        </p:nvSpPr>
        <p:spPr>
          <a:xfrm>
            <a:off x="2950467" y="3846272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14A38937-0D64-FFB6-CD7D-53FEA40A8C47}"/>
              </a:ext>
            </a:extLst>
          </p:cNvPr>
          <p:cNvSpPr/>
          <p:nvPr/>
        </p:nvSpPr>
        <p:spPr>
          <a:xfrm>
            <a:off x="3549165" y="1677274"/>
            <a:ext cx="6349747" cy="1173680"/>
          </a:xfrm>
          <a:prstGeom prst="wedgeRectCallout">
            <a:avLst>
              <a:gd name="adj1" fmla="val 61448"/>
              <a:gd name="adj2" fmla="val 130100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 Scheduler takes a waiting program (-thread) from the queue, maps it state onto the core, and has it execute for some predetermined time or until any I/O (including main memory access) is required.</a:t>
            </a:r>
          </a:p>
        </p:txBody>
      </p:sp>
      <p:sp>
        <p:nvSpPr>
          <p:cNvPr id="42" name="Content Placeholder 7">
            <a:extLst>
              <a:ext uri="{FF2B5EF4-FFF2-40B4-BE49-F238E27FC236}">
                <a16:creationId xmlns:a16="http://schemas.microsoft.com/office/drawing/2014/main" id="{164F472B-804B-B4FE-2FCD-D26B6DB6FB6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1715326" y="1904410"/>
            <a:ext cx="1150075" cy="45140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91440" rIns="182880" bIns="91440"/>
          <a:lstStyle/>
          <a:p>
            <a:pPr algn="ctr"/>
            <a:r>
              <a:rPr lang="en-US" sz="1600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Pool Thread</a:t>
            </a:r>
          </a:p>
        </p:txBody>
      </p:sp>
      <p:sp>
        <p:nvSpPr>
          <p:cNvPr id="43" name="Arrow: Curved Down 42">
            <a:extLst>
              <a:ext uri="{FF2B5EF4-FFF2-40B4-BE49-F238E27FC236}">
                <a16:creationId xmlns:a16="http://schemas.microsoft.com/office/drawing/2014/main" id="{16622336-E00C-E9C9-A09E-0FB4D2ECC5E4}"/>
              </a:ext>
            </a:extLst>
          </p:cNvPr>
          <p:cNvSpPr/>
          <p:nvPr/>
        </p:nvSpPr>
        <p:spPr>
          <a:xfrm>
            <a:off x="1931489" y="2764737"/>
            <a:ext cx="825014" cy="1039277"/>
          </a:xfrm>
          <a:prstGeom prst="curvedDownArrow">
            <a:avLst>
              <a:gd name="adj1" fmla="val 25000"/>
              <a:gd name="adj2" fmla="val 4935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3334EEB1-7DEB-A3C7-95CD-A6AB1667EB21}"/>
              </a:ext>
            </a:extLst>
          </p:cNvPr>
          <p:cNvSpPr/>
          <p:nvPr/>
        </p:nvSpPr>
        <p:spPr>
          <a:xfrm flipH="1">
            <a:off x="1767045" y="4822303"/>
            <a:ext cx="947797" cy="1338370"/>
          </a:xfrm>
          <a:prstGeom prst="curvedUp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6B9CFDE-EFF3-CD8F-9596-D2F2817080ED}"/>
              </a:ext>
            </a:extLst>
          </p:cNvPr>
          <p:cNvGrpSpPr/>
          <p:nvPr/>
        </p:nvGrpSpPr>
        <p:grpSpPr>
          <a:xfrm>
            <a:off x="189801" y="3867808"/>
            <a:ext cx="1323977" cy="685800"/>
            <a:chOff x="1200151" y="3852863"/>
            <a:chExt cx="1323977" cy="685800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26FDE58C-EDB7-C996-F68A-17241968B85A}"/>
                </a:ext>
              </a:extLst>
            </p:cNvPr>
            <p:cNvSpPr/>
            <p:nvPr/>
          </p:nvSpPr>
          <p:spPr>
            <a:xfrm>
              <a:off x="1200151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A35AFC88-F1A9-2CAB-DB8F-102043FB85F0}"/>
                </a:ext>
              </a:extLst>
            </p:cNvPr>
            <p:cNvSpPr/>
            <p:nvPr/>
          </p:nvSpPr>
          <p:spPr>
            <a:xfrm>
              <a:off x="1519239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09C14149-F876-E847-E2E7-1F6FFBCC92EB}"/>
                </a:ext>
              </a:extLst>
            </p:cNvPr>
            <p:cNvSpPr/>
            <p:nvPr/>
          </p:nvSpPr>
          <p:spPr>
            <a:xfrm>
              <a:off x="1838327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81F525A3-CA9C-84DE-9847-E77082FF7E75}"/>
                </a:ext>
              </a:extLst>
            </p:cNvPr>
            <p:cNvSpPr/>
            <p:nvPr/>
          </p:nvSpPr>
          <p:spPr>
            <a:xfrm>
              <a:off x="215741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D324061-2056-88BE-E762-FD182AD10487}"/>
              </a:ext>
            </a:extLst>
          </p:cNvPr>
          <p:cNvSpPr txBox="1"/>
          <p:nvPr/>
        </p:nvSpPr>
        <p:spPr>
          <a:xfrm>
            <a:off x="248038" y="3479063"/>
            <a:ext cx="127849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Work Queue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E5F66D3-876B-7E71-7C72-CDC94C6C46A8}"/>
              </a:ext>
            </a:extLst>
          </p:cNvPr>
          <p:cNvSpPr/>
          <p:nvPr/>
        </p:nvSpPr>
        <p:spPr>
          <a:xfrm>
            <a:off x="1608754" y="3866098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5FDAC4-7360-EF77-9437-650FB2462CFA}"/>
              </a:ext>
            </a:extLst>
          </p:cNvPr>
          <p:cNvSpPr txBox="1"/>
          <p:nvPr/>
        </p:nvSpPr>
        <p:spPr>
          <a:xfrm>
            <a:off x="184837" y="1953561"/>
            <a:ext cx="1445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add(5,4);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add(1,9);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add(6,5);</a:t>
            </a:r>
            <a:endParaRPr lang="en-US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78E4B43-D671-2945-360F-1B32838E4C52}"/>
              </a:ext>
            </a:extLst>
          </p:cNvPr>
          <p:cNvSpPr/>
          <p:nvPr/>
        </p:nvSpPr>
        <p:spPr>
          <a:xfrm rot="5400000">
            <a:off x="647588" y="2878900"/>
            <a:ext cx="408302" cy="474555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4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E5D26ECA-78DF-1BB4-5BE2-8D0C7F8B613E}"/>
              </a:ext>
            </a:extLst>
          </p:cNvPr>
          <p:cNvSpPr/>
          <p:nvPr/>
        </p:nvSpPr>
        <p:spPr>
          <a:xfrm>
            <a:off x="3287530" y="4296606"/>
            <a:ext cx="127814" cy="118835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E1F2946F-750C-4DEF-0A3A-E7054C7ABF3D}"/>
              </a:ext>
            </a:extLst>
          </p:cNvPr>
          <p:cNvSpPr/>
          <p:nvPr/>
        </p:nvSpPr>
        <p:spPr>
          <a:xfrm>
            <a:off x="5869169" y="2060203"/>
            <a:ext cx="256831" cy="43132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r"/>
            <a:r>
              <a:rPr lang="en-US" b="1" dirty="0"/>
              <a:t>Listener &amp; Dispatcher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A0EF00-AD84-E633-956F-C3B51AE1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Remote Function Calls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211C1F8-33AA-4AB8-EF54-5183731E7EED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US" dirty="0"/>
              <a:t>Remote Function calls translate to messages (requests and responses) transmitted over a network transport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8A3115-43F8-0E16-F320-97221CDEC323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57200" y="2030819"/>
            <a:ext cx="1737816" cy="4369981"/>
          </a:xfr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91440" rIns="182880" bIns="91440" anchor="ctr"/>
          <a:lstStyle/>
          <a:p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add(5,4);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4C3877F-2E7C-62AD-CA28-C751C7A042F4}"/>
              </a:ext>
            </a:extLst>
          </p:cNvPr>
          <p:cNvSpPr/>
          <p:nvPr/>
        </p:nvSpPr>
        <p:spPr>
          <a:xfrm>
            <a:off x="4306303" y="5185892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83A5167-4A68-C438-4594-0F8C3C62F96E}"/>
              </a:ext>
            </a:extLst>
          </p:cNvPr>
          <p:cNvSpPr/>
          <p:nvPr/>
        </p:nvSpPr>
        <p:spPr>
          <a:xfrm>
            <a:off x="9301088" y="3892053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6D49871-0E2D-5FB7-472A-1596C126E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5" r="22131"/>
          <a:stretch/>
        </p:blipFill>
        <p:spPr bwMode="auto">
          <a:xfrm>
            <a:off x="10051576" y="1886752"/>
            <a:ext cx="1746913" cy="4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3330780D-146A-A892-DCE7-4D4A83100FA8}"/>
              </a:ext>
            </a:extLst>
          </p:cNvPr>
          <p:cNvSpPr txBox="1">
            <a:spLocks/>
          </p:cNvSpPr>
          <p:nvPr/>
        </p:nvSpPr>
        <p:spPr>
          <a:xfrm>
            <a:off x="6197912" y="2158418"/>
            <a:ext cx="3042666" cy="4514047"/>
          </a:xfrm>
          <a:prstGeom prst="rect">
            <a:avLst/>
          </a:prstGeom>
          <a:solidFill>
            <a:schemeClr val="dk1"/>
          </a:solidFill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82880" tIns="91440" rIns="182880" bIns="91440" rtlCol="0" anchor="t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800" b="1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 add(int a, int b)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{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return a + b;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}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CF1C605-4DC3-0AC8-F39A-B1E08C3B1AF8}"/>
              </a:ext>
            </a:extLst>
          </p:cNvPr>
          <p:cNvGrpSpPr/>
          <p:nvPr/>
        </p:nvGrpSpPr>
        <p:grpSpPr>
          <a:xfrm>
            <a:off x="6738856" y="4869266"/>
            <a:ext cx="3312720" cy="1509730"/>
            <a:chOff x="2950467" y="3017044"/>
            <a:chExt cx="7101109" cy="2942035"/>
          </a:xfrm>
        </p:grpSpPr>
        <p:sp>
          <p:nvSpPr>
            <p:cNvPr id="85" name="Flowchart: Direct Access Storage 84">
              <a:extLst>
                <a:ext uri="{FF2B5EF4-FFF2-40B4-BE49-F238E27FC236}">
                  <a16:creationId xmlns:a16="http://schemas.microsoft.com/office/drawing/2014/main" id="{20C3CFF3-E598-DA6A-27CF-AADB74C8C1AF}"/>
                </a:ext>
              </a:extLst>
            </p:cNvPr>
            <p:cNvSpPr/>
            <p:nvPr/>
          </p:nvSpPr>
          <p:spPr>
            <a:xfrm>
              <a:off x="384073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6" name="Flowchart: Direct Access Storage 85">
              <a:extLst>
                <a:ext uri="{FF2B5EF4-FFF2-40B4-BE49-F238E27FC236}">
                  <a16:creationId xmlns:a16="http://schemas.microsoft.com/office/drawing/2014/main" id="{D1835F66-BA99-AC5B-6350-CDD58A1AF90B}"/>
                </a:ext>
              </a:extLst>
            </p:cNvPr>
            <p:cNvSpPr/>
            <p:nvPr/>
          </p:nvSpPr>
          <p:spPr>
            <a:xfrm>
              <a:off x="4159825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7" name="Flowchart: Direct Access Storage 86">
              <a:extLst>
                <a:ext uri="{FF2B5EF4-FFF2-40B4-BE49-F238E27FC236}">
                  <a16:creationId xmlns:a16="http://schemas.microsoft.com/office/drawing/2014/main" id="{6E163C65-1ED5-D470-45E0-E5EB3D5DCE72}"/>
                </a:ext>
              </a:extLst>
            </p:cNvPr>
            <p:cNvSpPr/>
            <p:nvPr/>
          </p:nvSpPr>
          <p:spPr>
            <a:xfrm>
              <a:off x="4478913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8" name="Flowchart: Direct Access Storage 87">
              <a:extLst>
                <a:ext uri="{FF2B5EF4-FFF2-40B4-BE49-F238E27FC236}">
                  <a16:creationId xmlns:a16="http://schemas.microsoft.com/office/drawing/2014/main" id="{75AEBDCE-2F02-DD6A-0F91-DE6E56F0765A}"/>
                </a:ext>
              </a:extLst>
            </p:cNvPr>
            <p:cNvSpPr/>
            <p:nvPr/>
          </p:nvSpPr>
          <p:spPr>
            <a:xfrm>
              <a:off x="4798001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9" name="Flowchart: Direct Access Storage 88">
              <a:extLst>
                <a:ext uri="{FF2B5EF4-FFF2-40B4-BE49-F238E27FC236}">
                  <a16:creationId xmlns:a16="http://schemas.microsoft.com/office/drawing/2014/main" id="{8963B174-E7C0-1847-B5E0-291A0209B9C5}"/>
                </a:ext>
              </a:extLst>
            </p:cNvPr>
            <p:cNvSpPr/>
            <p:nvPr/>
          </p:nvSpPr>
          <p:spPr>
            <a:xfrm>
              <a:off x="5117089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0" name="Flowchart: Direct Access Storage 89">
              <a:extLst>
                <a:ext uri="{FF2B5EF4-FFF2-40B4-BE49-F238E27FC236}">
                  <a16:creationId xmlns:a16="http://schemas.microsoft.com/office/drawing/2014/main" id="{7A8623E2-C0CB-EB7D-DB42-D2271D1002C0}"/>
                </a:ext>
              </a:extLst>
            </p:cNvPr>
            <p:cNvSpPr/>
            <p:nvPr/>
          </p:nvSpPr>
          <p:spPr>
            <a:xfrm>
              <a:off x="543617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1" name="Flowchart: Direct Access Storage 90">
              <a:extLst>
                <a:ext uri="{FF2B5EF4-FFF2-40B4-BE49-F238E27FC236}">
                  <a16:creationId xmlns:a16="http://schemas.microsoft.com/office/drawing/2014/main" id="{488028CE-50E0-A4BD-3FE2-181F5B06F51B}"/>
                </a:ext>
              </a:extLst>
            </p:cNvPr>
            <p:cNvSpPr/>
            <p:nvPr/>
          </p:nvSpPr>
          <p:spPr>
            <a:xfrm>
              <a:off x="7412609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2" name="Flowchart: Direct Access Storage 91">
              <a:extLst>
                <a:ext uri="{FF2B5EF4-FFF2-40B4-BE49-F238E27FC236}">
                  <a16:creationId xmlns:a16="http://schemas.microsoft.com/office/drawing/2014/main" id="{41CD69F3-8E01-0A69-97B4-5DE522305B61}"/>
                </a:ext>
              </a:extLst>
            </p:cNvPr>
            <p:cNvSpPr/>
            <p:nvPr/>
          </p:nvSpPr>
          <p:spPr>
            <a:xfrm>
              <a:off x="7731697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3" name="Flowchart: Direct Access Storage 92">
              <a:extLst>
                <a:ext uri="{FF2B5EF4-FFF2-40B4-BE49-F238E27FC236}">
                  <a16:creationId xmlns:a16="http://schemas.microsoft.com/office/drawing/2014/main" id="{B741AECE-BC62-C831-EAA7-CD42BDC34C95}"/>
                </a:ext>
              </a:extLst>
            </p:cNvPr>
            <p:cNvSpPr/>
            <p:nvPr/>
          </p:nvSpPr>
          <p:spPr>
            <a:xfrm>
              <a:off x="8050785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4" name="Flowchart: Direct Access Storage 93">
              <a:extLst>
                <a:ext uri="{FF2B5EF4-FFF2-40B4-BE49-F238E27FC236}">
                  <a16:creationId xmlns:a16="http://schemas.microsoft.com/office/drawing/2014/main" id="{6F15D314-42AD-5087-5577-35965A510210}"/>
                </a:ext>
              </a:extLst>
            </p:cNvPr>
            <p:cNvSpPr/>
            <p:nvPr/>
          </p:nvSpPr>
          <p:spPr>
            <a:xfrm>
              <a:off x="8369873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5" name="Flowchart: Direct Access Storage 94">
              <a:extLst>
                <a:ext uri="{FF2B5EF4-FFF2-40B4-BE49-F238E27FC236}">
                  <a16:creationId xmlns:a16="http://schemas.microsoft.com/office/drawing/2014/main" id="{2638671C-EAA0-7B99-6496-D488A5C759A9}"/>
                </a:ext>
              </a:extLst>
            </p:cNvPr>
            <p:cNvSpPr/>
            <p:nvPr/>
          </p:nvSpPr>
          <p:spPr>
            <a:xfrm>
              <a:off x="8688961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6" name="Flowchart: Direct Access Storage 95">
              <a:extLst>
                <a:ext uri="{FF2B5EF4-FFF2-40B4-BE49-F238E27FC236}">
                  <a16:creationId xmlns:a16="http://schemas.microsoft.com/office/drawing/2014/main" id="{380752CC-BC23-02C0-3349-EF62E2FBE8B0}"/>
                </a:ext>
              </a:extLst>
            </p:cNvPr>
            <p:cNvSpPr/>
            <p:nvPr/>
          </p:nvSpPr>
          <p:spPr>
            <a:xfrm>
              <a:off x="9008049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BC47D86E-B398-2F1E-7F07-C42045D0148C}"/>
                </a:ext>
              </a:extLst>
            </p:cNvPr>
            <p:cNvSpPr/>
            <p:nvPr/>
          </p:nvSpPr>
          <p:spPr>
            <a:xfrm>
              <a:off x="5705146" y="5251847"/>
              <a:ext cx="996933" cy="707232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2">
                      <a:lumMod val="95000"/>
                    </a:schemeClr>
                  </a:solidFill>
                </a:rPr>
                <a:t>I/O</a:t>
              </a:r>
            </a:p>
          </p:txBody>
        </p:sp>
        <p:cxnSp>
          <p:nvCxnSpPr>
            <p:cNvPr id="98" name="Connector: Elbow 24">
              <a:extLst>
                <a:ext uri="{FF2B5EF4-FFF2-40B4-BE49-F238E27FC236}">
                  <a16:creationId xmlns:a16="http://schemas.microsoft.com/office/drawing/2014/main" id="{B89CF09F-4865-D9A7-0304-23EA02094279}"/>
                </a:ext>
              </a:extLst>
            </p:cNvPr>
            <p:cNvCxnSpPr>
              <a:stCxn id="90" idx="4"/>
              <a:endCxn id="106" idx="1"/>
            </p:cNvCxnSpPr>
            <p:nvPr/>
          </p:nvCxnSpPr>
          <p:spPr>
            <a:xfrm>
              <a:off x="5802890" y="4183856"/>
              <a:ext cx="8014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24">
              <a:extLst>
                <a:ext uri="{FF2B5EF4-FFF2-40B4-BE49-F238E27FC236}">
                  <a16:creationId xmlns:a16="http://schemas.microsoft.com/office/drawing/2014/main" id="{3C9F9E2C-C63C-7E56-31AE-866677982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6504" y="4143776"/>
              <a:ext cx="1905072" cy="3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or: Elbow 24">
              <a:extLst>
                <a:ext uri="{FF2B5EF4-FFF2-40B4-BE49-F238E27FC236}">
                  <a16:creationId xmlns:a16="http://schemas.microsoft.com/office/drawing/2014/main" id="{FB7AB06A-F128-DC22-85C3-24F6DF0B3098}"/>
                </a:ext>
              </a:extLst>
            </p:cNvPr>
            <p:cNvCxnSpPr>
              <a:cxnSpLocks/>
              <a:endCxn id="96" idx="4"/>
            </p:cNvCxnSpPr>
            <p:nvPr/>
          </p:nvCxnSpPr>
          <p:spPr>
            <a:xfrm flipH="1">
              <a:off x="9374762" y="5605463"/>
              <a:ext cx="6768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Elbow 24">
              <a:extLst>
                <a:ext uri="{FF2B5EF4-FFF2-40B4-BE49-F238E27FC236}">
                  <a16:creationId xmlns:a16="http://schemas.microsoft.com/office/drawing/2014/main" id="{A7245C66-01C1-86A2-7B7B-D2DFC69FE785}"/>
                </a:ext>
              </a:extLst>
            </p:cNvPr>
            <p:cNvCxnSpPr>
              <a:cxnSpLocks/>
              <a:stCxn id="91" idx="1"/>
              <a:endCxn id="97" idx="3"/>
            </p:cNvCxnSpPr>
            <p:nvPr/>
          </p:nvCxnSpPr>
          <p:spPr>
            <a:xfrm flipH="1">
              <a:off x="6702079" y="5605463"/>
              <a:ext cx="710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6DB04B96-D318-46A1-FC50-4A70D9AE70E6}"/>
                </a:ext>
              </a:extLst>
            </p:cNvPr>
            <p:cNvCxnSpPr>
              <a:cxnSpLocks/>
              <a:endCxn id="103" idx="2"/>
            </p:cNvCxnSpPr>
            <p:nvPr/>
          </p:nvCxnSpPr>
          <p:spPr>
            <a:xfrm rot="5400000" flipH="1" flipV="1">
              <a:off x="5845312" y="4487221"/>
              <a:ext cx="912616" cy="63807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B5FF4F-4E26-1FA4-350F-036D07030563}"/>
                </a:ext>
              </a:extLst>
            </p:cNvPr>
            <p:cNvSpPr/>
            <p:nvPr/>
          </p:nvSpPr>
          <p:spPr>
            <a:xfrm>
              <a:off x="6620655" y="4270105"/>
              <a:ext cx="155335" cy="1596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3CB62B5B-2E2B-FDDA-31F0-3B1E0AB88A1C}"/>
                </a:ext>
              </a:extLst>
            </p:cNvPr>
            <p:cNvSpPr/>
            <p:nvPr/>
          </p:nvSpPr>
          <p:spPr>
            <a:xfrm>
              <a:off x="6612808" y="3927205"/>
              <a:ext cx="155335" cy="1596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105" name="Connector: Elbow 24">
              <a:extLst>
                <a:ext uri="{FF2B5EF4-FFF2-40B4-BE49-F238E27FC236}">
                  <a16:creationId xmlns:a16="http://schemas.microsoft.com/office/drawing/2014/main" id="{AB5F926B-FCCF-6141-92D4-291DC7CA0C9D}"/>
                </a:ext>
              </a:extLst>
            </p:cNvPr>
            <p:cNvCxnSpPr>
              <a:cxnSpLocks/>
              <a:endCxn id="104" idx="2"/>
            </p:cNvCxnSpPr>
            <p:nvPr/>
          </p:nvCxnSpPr>
          <p:spPr>
            <a:xfrm rot="10800000" flipV="1">
              <a:off x="6612808" y="3017044"/>
              <a:ext cx="3438768" cy="990004"/>
            </a:xfrm>
            <a:prstGeom prst="bentConnector3">
              <a:avLst>
                <a:gd name="adj1" fmla="val 106648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Flowchart: Direct Access Storage 105">
              <a:extLst>
                <a:ext uri="{FF2B5EF4-FFF2-40B4-BE49-F238E27FC236}">
                  <a16:creationId xmlns:a16="http://schemas.microsoft.com/office/drawing/2014/main" id="{BFBE7C48-52F4-971E-2EB2-A7DC0E3C98F5}"/>
                </a:ext>
              </a:extLst>
            </p:cNvPr>
            <p:cNvSpPr/>
            <p:nvPr/>
          </p:nvSpPr>
          <p:spPr>
            <a:xfrm>
              <a:off x="660433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7" name="Flowchart: Direct Access Storage 106">
              <a:extLst>
                <a:ext uri="{FF2B5EF4-FFF2-40B4-BE49-F238E27FC236}">
                  <a16:creationId xmlns:a16="http://schemas.microsoft.com/office/drawing/2014/main" id="{AB9910D7-527C-61A3-21E4-877847AC0FAC}"/>
                </a:ext>
              </a:extLst>
            </p:cNvPr>
            <p:cNvSpPr/>
            <p:nvPr/>
          </p:nvSpPr>
          <p:spPr>
            <a:xfrm>
              <a:off x="6923425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8" name="Flowchart: Direct Access Storage 107">
              <a:extLst>
                <a:ext uri="{FF2B5EF4-FFF2-40B4-BE49-F238E27FC236}">
                  <a16:creationId xmlns:a16="http://schemas.microsoft.com/office/drawing/2014/main" id="{1083FF20-0843-868F-D396-4DD34EAA1DDA}"/>
                </a:ext>
              </a:extLst>
            </p:cNvPr>
            <p:cNvSpPr/>
            <p:nvPr/>
          </p:nvSpPr>
          <p:spPr>
            <a:xfrm>
              <a:off x="7242513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9" name="Flowchart: Direct Access Storage 108">
              <a:extLst>
                <a:ext uri="{FF2B5EF4-FFF2-40B4-BE49-F238E27FC236}">
                  <a16:creationId xmlns:a16="http://schemas.microsoft.com/office/drawing/2014/main" id="{524AA712-3F6B-DA6F-291A-B687D9490B40}"/>
                </a:ext>
              </a:extLst>
            </p:cNvPr>
            <p:cNvSpPr/>
            <p:nvPr/>
          </p:nvSpPr>
          <p:spPr>
            <a:xfrm>
              <a:off x="7561601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0" name="Flowchart: Direct Access Storage 109">
              <a:extLst>
                <a:ext uri="{FF2B5EF4-FFF2-40B4-BE49-F238E27FC236}">
                  <a16:creationId xmlns:a16="http://schemas.microsoft.com/office/drawing/2014/main" id="{4BB49716-6517-3E4B-4332-FF553D1C56A8}"/>
                </a:ext>
              </a:extLst>
            </p:cNvPr>
            <p:cNvSpPr/>
            <p:nvPr/>
          </p:nvSpPr>
          <p:spPr>
            <a:xfrm>
              <a:off x="7880689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1" name="Flowchart: Direct Access Storage 110">
              <a:extLst>
                <a:ext uri="{FF2B5EF4-FFF2-40B4-BE49-F238E27FC236}">
                  <a16:creationId xmlns:a16="http://schemas.microsoft.com/office/drawing/2014/main" id="{1BC5D8C5-3A20-26D0-74C4-4E9495AC9E6E}"/>
                </a:ext>
              </a:extLst>
            </p:cNvPr>
            <p:cNvSpPr/>
            <p:nvPr/>
          </p:nvSpPr>
          <p:spPr>
            <a:xfrm>
              <a:off x="819977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8944C1-43B3-BA35-BB73-3E226A1EB436}"/>
                </a:ext>
              </a:extLst>
            </p:cNvPr>
            <p:cNvSpPr txBox="1"/>
            <p:nvPr/>
          </p:nvSpPr>
          <p:spPr>
            <a:xfrm>
              <a:off x="6931958" y="3484116"/>
              <a:ext cx="1625314" cy="299884"/>
            </a:xfrm>
            <a:prstGeom prst="rect">
              <a:avLst/>
            </a:prstGeom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1000" dirty="0"/>
                <a:t>Ready Queue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689A677-84AE-B8B2-640B-4159CE7AFBA2}"/>
                </a:ext>
              </a:extLst>
            </p:cNvPr>
            <p:cNvSpPr txBox="1"/>
            <p:nvPr/>
          </p:nvSpPr>
          <p:spPr>
            <a:xfrm>
              <a:off x="7845401" y="4903727"/>
              <a:ext cx="1264514" cy="299884"/>
            </a:xfrm>
            <a:prstGeom prst="rect">
              <a:avLst/>
            </a:prstGeom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1000" dirty="0"/>
                <a:t>I/O Queue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B9C47E6-0883-9D8D-AFE3-EB974D747E84}"/>
                </a:ext>
              </a:extLst>
            </p:cNvPr>
            <p:cNvSpPr txBox="1"/>
            <p:nvPr/>
          </p:nvSpPr>
          <p:spPr>
            <a:xfrm>
              <a:off x="4294574" y="3431887"/>
              <a:ext cx="1302314" cy="299884"/>
            </a:xfrm>
            <a:prstGeom prst="rect">
              <a:avLst/>
            </a:prstGeom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1000" dirty="0"/>
                <a:t>Job Queue</a:t>
              </a:r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D21D6483-A05F-09C4-CBF1-4E0000189DBB}"/>
                </a:ext>
              </a:extLst>
            </p:cNvPr>
            <p:cNvSpPr/>
            <p:nvPr/>
          </p:nvSpPr>
          <p:spPr>
            <a:xfrm>
              <a:off x="2950467" y="3840956"/>
              <a:ext cx="723331" cy="764274"/>
            </a:xfrm>
            <a:prstGeom prst="rightArrow">
              <a:avLst/>
            </a:prstGeom>
            <a:solidFill>
              <a:srgbClr val="7AB9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116" name="Content Placeholder 7">
            <a:extLst>
              <a:ext uri="{FF2B5EF4-FFF2-40B4-BE49-F238E27FC236}">
                <a16:creationId xmlns:a16="http://schemas.microsoft.com/office/drawing/2014/main" id="{8D53191D-405B-3A5F-B1D7-5DF45379DCD1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348554" y="3496860"/>
            <a:ext cx="1397890" cy="15334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91440" rIns="182880" bIns="91440"/>
          <a:lstStyle/>
          <a:p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add: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push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rcx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rdx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pop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ret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C95EF98-9635-45AB-4FEA-980469AAF10F}"/>
              </a:ext>
            </a:extLst>
          </p:cNvPr>
          <p:cNvSpPr/>
          <p:nvPr/>
        </p:nvSpPr>
        <p:spPr>
          <a:xfrm>
            <a:off x="3916949" y="2038498"/>
            <a:ext cx="1436834" cy="1503111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Request</a:t>
            </a:r>
            <a:br>
              <a:rPr lang="en-US" dirty="0">
                <a:solidFill>
                  <a:schemeClr val="bg2">
                    <a:lumMod val="9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b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a=5</a:t>
            </a:r>
            <a:b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b=4</a:t>
            </a:r>
          </a:p>
        </p:txBody>
      </p:sp>
      <p:sp>
        <p:nvSpPr>
          <p:cNvPr id="117" name="Flowchart: Process 116">
            <a:extLst>
              <a:ext uri="{FF2B5EF4-FFF2-40B4-BE49-F238E27FC236}">
                <a16:creationId xmlns:a16="http://schemas.microsoft.com/office/drawing/2014/main" id="{BBDB7E11-E928-A3F6-21BC-671CC4221DE5}"/>
              </a:ext>
            </a:extLst>
          </p:cNvPr>
          <p:cNvSpPr/>
          <p:nvPr/>
        </p:nvSpPr>
        <p:spPr>
          <a:xfrm>
            <a:off x="3905999" y="3651478"/>
            <a:ext cx="1485040" cy="1406669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Response</a:t>
            </a:r>
            <a:br>
              <a:rPr lang="en-US" dirty="0">
                <a:solidFill>
                  <a:schemeClr val="bg2">
                    <a:lumMod val="9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b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result=9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A560C2F-5350-D74F-7CDC-9AC3B4E6DD78}"/>
              </a:ext>
            </a:extLst>
          </p:cNvPr>
          <p:cNvCxnSpPr>
            <a:cxnSpLocks/>
            <a:stCxn id="4" idx="3"/>
            <a:endCxn id="123" idx="1"/>
          </p:cNvCxnSpPr>
          <p:nvPr/>
        </p:nvCxnSpPr>
        <p:spPr>
          <a:xfrm flipV="1">
            <a:off x="5353783" y="2391138"/>
            <a:ext cx="909625" cy="398916"/>
          </a:xfrm>
          <a:prstGeom prst="bentConnector3">
            <a:avLst>
              <a:gd name="adj1" fmla="val 4123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9A6E2811-3833-D900-92A7-78E63E488C78}"/>
              </a:ext>
            </a:extLst>
          </p:cNvPr>
          <p:cNvCxnSpPr>
            <a:cxnSpLocks/>
            <a:stCxn id="127" idx="1"/>
            <a:endCxn id="117" idx="3"/>
          </p:cNvCxnSpPr>
          <p:nvPr/>
        </p:nvCxnSpPr>
        <p:spPr>
          <a:xfrm rot="10800000" flipV="1">
            <a:off x="5391039" y="3195017"/>
            <a:ext cx="893608" cy="1159795"/>
          </a:xfrm>
          <a:prstGeom prst="bentConnector3">
            <a:avLst>
              <a:gd name="adj1" fmla="val 6368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9A569295-CD13-25F4-D3B6-9C094EA604EC}"/>
              </a:ext>
            </a:extLst>
          </p:cNvPr>
          <p:cNvSpPr/>
          <p:nvPr/>
        </p:nvSpPr>
        <p:spPr>
          <a:xfrm>
            <a:off x="6263408" y="2331720"/>
            <a:ext cx="127814" cy="118835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Process 126">
            <a:extLst>
              <a:ext uri="{FF2B5EF4-FFF2-40B4-BE49-F238E27FC236}">
                <a16:creationId xmlns:a16="http://schemas.microsoft.com/office/drawing/2014/main" id="{E3F69C52-17BE-3697-6BAC-E90C2ED1611D}"/>
              </a:ext>
            </a:extLst>
          </p:cNvPr>
          <p:cNvSpPr/>
          <p:nvPr/>
        </p:nvSpPr>
        <p:spPr>
          <a:xfrm>
            <a:off x="6284647" y="3135600"/>
            <a:ext cx="127814" cy="118835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159FE9B-2100-7E8C-7657-084327BDCFA0}"/>
              </a:ext>
            </a:extLst>
          </p:cNvPr>
          <p:cNvSpPr/>
          <p:nvPr/>
        </p:nvSpPr>
        <p:spPr>
          <a:xfrm>
            <a:off x="3171681" y="2060203"/>
            <a:ext cx="256831" cy="43132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r"/>
            <a:r>
              <a:rPr lang="en-US" b="1" dirty="0"/>
              <a:t>Proxy</a:t>
            </a:r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B0DCF522-6CA9-A5A6-5292-13B32B3B71A6}"/>
              </a:ext>
            </a:extLst>
          </p:cNvPr>
          <p:cNvCxnSpPr>
            <a:cxnSpLocks/>
            <a:stCxn id="10" idx="3"/>
            <a:endCxn id="132" idx="1"/>
          </p:cNvCxnSpPr>
          <p:nvPr/>
        </p:nvCxnSpPr>
        <p:spPr>
          <a:xfrm>
            <a:off x="2195016" y="4215810"/>
            <a:ext cx="976665" cy="10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E1849E4D-13D6-004B-6844-21DECD5E38EF}"/>
              </a:ext>
            </a:extLst>
          </p:cNvPr>
          <p:cNvCxnSpPr>
            <a:cxnSpLocks/>
            <a:stCxn id="132" idx="3"/>
            <a:endCxn id="4" idx="1"/>
          </p:cNvCxnSpPr>
          <p:nvPr/>
        </p:nvCxnSpPr>
        <p:spPr>
          <a:xfrm flipV="1">
            <a:off x="3428512" y="2790054"/>
            <a:ext cx="488437" cy="14267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E562ECEF-1E8B-3FB7-4A13-996AC8C3340A}"/>
              </a:ext>
            </a:extLst>
          </p:cNvPr>
          <p:cNvCxnSpPr>
            <a:cxnSpLocks/>
            <a:stCxn id="117" idx="1"/>
            <a:endCxn id="144" idx="3"/>
          </p:cNvCxnSpPr>
          <p:nvPr/>
        </p:nvCxnSpPr>
        <p:spPr>
          <a:xfrm rot="10800000" flipV="1">
            <a:off x="3415345" y="4354812"/>
            <a:ext cx="490655" cy="12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3614D040-51C5-D861-1F35-C04E5B40958A}"/>
              </a:ext>
            </a:extLst>
          </p:cNvPr>
          <p:cNvCxnSpPr/>
          <p:nvPr/>
        </p:nvCxnSpPr>
        <p:spPr>
          <a:xfrm>
            <a:off x="6283846" y="2134490"/>
            <a:ext cx="0" cy="41998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34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7EA2-ED1F-EE16-7252-E4B2AF99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Listener &amp; Dispatcher?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8FC5DB-450D-2B94-F5B1-7D7B71EE62A2}"/>
              </a:ext>
            </a:extLst>
          </p:cNvPr>
          <p:cNvGrpSpPr/>
          <p:nvPr/>
        </p:nvGrpSpPr>
        <p:grpSpPr>
          <a:xfrm>
            <a:off x="5280046" y="2162011"/>
            <a:ext cx="1962153" cy="685800"/>
            <a:chOff x="3840737" y="3840956"/>
            <a:chExt cx="1962153" cy="685800"/>
          </a:xfrm>
        </p:grpSpPr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A3AA23B5-F6CF-C9DB-753E-1F8F7DEBFB92}"/>
                </a:ext>
              </a:extLst>
            </p:cNvPr>
            <p:cNvSpPr/>
            <p:nvPr/>
          </p:nvSpPr>
          <p:spPr>
            <a:xfrm>
              <a:off x="384073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7C75F574-EE05-A178-EB8F-B10D95AD46D0}"/>
                </a:ext>
              </a:extLst>
            </p:cNvPr>
            <p:cNvSpPr/>
            <p:nvPr/>
          </p:nvSpPr>
          <p:spPr>
            <a:xfrm>
              <a:off x="4159825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D6A49DD1-DA4F-902C-EB4C-753911129A06}"/>
                </a:ext>
              </a:extLst>
            </p:cNvPr>
            <p:cNvSpPr/>
            <p:nvPr/>
          </p:nvSpPr>
          <p:spPr>
            <a:xfrm>
              <a:off x="4478913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FA9BAD27-DB96-77DD-95FD-7AEB1B16363B}"/>
                </a:ext>
              </a:extLst>
            </p:cNvPr>
            <p:cNvSpPr/>
            <p:nvPr/>
          </p:nvSpPr>
          <p:spPr>
            <a:xfrm>
              <a:off x="4798001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146710D-D8E1-17DB-F76D-756F27E895B7}"/>
                </a:ext>
              </a:extLst>
            </p:cNvPr>
            <p:cNvSpPr/>
            <p:nvPr/>
          </p:nvSpPr>
          <p:spPr>
            <a:xfrm>
              <a:off x="5117089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7E50BCD-C61C-1975-EC65-B814E4C35CB6}"/>
                </a:ext>
              </a:extLst>
            </p:cNvPr>
            <p:cNvSpPr/>
            <p:nvPr/>
          </p:nvSpPr>
          <p:spPr>
            <a:xfrm>
              <a:off x="543617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7AC635-3254-D043-4AB9-3CB4D89544FF}"/>
              </a:ext>
            </a:extLst>
          </p:cNvPr>
          <p:cNvGrpSpPr/>
          <p:nvPr/>
        </p:nvGrpSpPr>
        <p:grpSpPr>
          <a:xfrm>
            <a:off x="3353098" y="3547591"/>
            <a:ext cx="1962153" cy="425828"/>
            <a:chOff x="9553033" y="1743186"/>
            <a:chExt cx="1962153" cy="685800"/>
          </a:xfrm>
        </p:grpSpPr>
        <p:sp>
          <p:nvSpPr>
            <p:cNvPr id="14" name="Flowchart: Direct Access Storage 13">
              <a:extLst>
                <a:ext uri="{FF2B5EF4-FFF2-40B4-BE49-F238E27FC236}">
                  <a16:creationId xmlns:a16="http://schemas.microsoft.com/office/drawing/2014/main" id="{006B499B-B6F7-1F1D-D9CD-248AD73F51DD}"/>
                </a:ext>
              </a:extLst>
            </p:cNvPr>
            <p:cNvSpPr/>
            <p:nvPr/>
          </p:nvSpPr>
          <p:spPr>
            <a:xfrm>
              <a:off x="955303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Direct Access Storage 14">
              <a:extLst>
                <a:ext uri="{FF2B5EF4-FFF2-40B4-BE49-F238E27FC236}">
                  <a16:creationId xmlns:a16="http://schemas.microsoft.com/office/drawing/2014/main" id="{1210A356-F86F-156F-5349-20B0CBD7DAB5}"/>
                </a:ext>
              </a:extLst>
            </p:cNvPr>
            <p:cNvSpPr/>
            <p:nvPr/>
          </p:nvSpPr>
          <p:spPr>
            <a:xfrm>
              <a:off x="9872121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Direct Access Storage 15">
              <a:extLst>
                <a:ext uri="{FF2B5EF4-FFF2-40B4-BE49-F238E27FC236}">
                  <a16:creationId xmlns:a16="http://schemas.microsoft.com/office/drawing/2014/main" id="{9194A07E-F164-131B-111D-A37303B469DD}"/>
                </a:ext>
              </a:extLst>
            </p:cNvPr>
            <p:cNvSpPr/>
            <p:nvPr/>
          </p:nvSpPr>
          <p:spPr>
            <a:xfrm>
              <a:off x="10191209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irect Access Storage 16">
              <a:extLst>
                <a:ext uri="{FF2B5EF4-FFF2-40B4-BE49-F238E27FC236}">
                  <a16:creationId xmlns:a16="http://schemas.microsoft.com/office/drawing/2014/main" id="{921061A2-A7AE-6244-4838-3ACF3443ED97}"/>
                </a:ext>
              </a:extLst>
            </p:cNvPr>
            <p:cNvSpPr/>
            <p:nvPr/>
          </p:nvSpPr>
          <p:spPr>
            <a:xfrm>
              <a:off x="10510297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irect Access Storage 17">
              <a:extLst>
                <a:ext uri="{FF2B5EF4-FFF2-40B4-BE49-F238E27FC236}">
                  <a16:creationId xmlns:a16="http://schemas.microsoft.com/office/drawing/2014/main" id="{86FED4CC-91AB-0B5D-4787-C41D7450716B}"/>
                </a:ext>
              </a:extLst>
            </p:cNvPr>
            <p:cNvSpPr/>
            <p:nvPr/>
          </p:nvSpPr>
          <p:spPr>
            <a:xfrm>
              <a:off x="10829385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irect Access Storage 18">
              <a:extLst>
                <a:ext uri="{FF2B5EF4-FFF2-40B4-BE49-F238E27FC236}">
                  <a16:creationId xmlns:a16="http://schemas.microsoft.com/office/drawing/2014/main" id="{D28C7899-6B76-C41E-837F-661AAF6CF94F}"/>
                </a:ext>
              </a:extLst>
            </p:cNvPr>
            <p:cNvSpPr/>
            <p:nvPr/>
          </p:nvSpPr>
          <p:spPr>
            <a:xfrm>
              <a:off x="1114847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17428BA-C00E-2AC0-BAE3-467D87876C58}"/>
              </a:ext>
            </a:extLst>
          </p:cNvPr>
          <p:cNvSpPr txBox="1"/>
          <p:nvPr/>
        </p:nvSpPr>
        <p:spPr>
          <a:xfrm>
            <a:off x="5067581" y="1776994"/>
            <a:ext cx="266258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Connection Accept Queue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9714F28-AEBC-3E94-55CC-64409F2410CF}"/>
              </a:ext>
            </a:extLst>
          </p:cNvPr>
          <p:cNvSpPr/>
          <p:nvPr/>
        </p:nvSpPr>
        <p:spPr>
          <a:xfrm>
            <a:off x="1009915" y="2632104"/>
            <a:ext cx="2031462" cy="43141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0E58281-C06E-0AFC-8117-D1B50974ADD3}"/>
              </a:ext>
            </a:extLst>
          </p:cNvPr>
          <p:cNvSpPr/>
          <p:nvPr/>
        </p:nvSpPr>
        <p:spPr>
          <a:xfrm>
            <a:off x="3277318" y="2620051"/>
            <a:ext cx="394868" cy="3819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CA00EA-CBD8-D50A-6F13-D1129AE22EB6}"/>
              </a:ext>
            </a:extLst>
          </p:cNvPr>
          <p:cNvSpPr txBox="1"/>
          <p:nvPr/>
        </p:nvSpPr>
        <p:spPr>
          <a:xfrm>
            <a:off x="2528974" y="2097259"/>
            <a:ext cx="1960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192.168.1.114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746186-0857-6ED0-AA17-5AB6BBDD371A}"/>
              </a:ext>
            </a:extLst>
          </p:cNvPr>
          <p:cNvSpPr txBox="1"/>
          <p:nvPr/>
        </p:nvSpPr>
        <p:spPr>
          <a:xfrm>
            <a:off x="2640152" y="1847208"/>
            <a:ext cx="1849161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Network Endpoint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8FD2923F-F210-C49D-E564-E2A9DADFD2B2}"/>
              </a:ext>
            </a:extLst>
          </p:cNvPr>
          <p:cNvSpPr/>
          <p:nvPr/>
        </p:nvSpPr>
        <p:spPr>
          <a:xfrm>
            <a:off x="5521881" y="3491738"/>
            <a:ext cx="996933" cy="1178790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Listener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2313401-EF33-AE6E-E2C2-A2C840650F0D}"/>
              </a:ext>
            </a:extLst>
          </p:cNvPr>
          <p:cNvCxnSpPr>
            <a:cxnSpLocks/>
            <a:stCxn id="12" idx="4"/>
            <a:endCxn id="53" idx="0"/>
          </p:cNvCxnSpPr>
          <p:nvPr/>
        </p:nvCxnSpPr>
        <p:spPr>
          <a:xfrm flipH="1">
            <a:off x="6020348" y="2504911"/>
            <a:ext cx="1221851" cy="986827"/>
          </a:xfrm>
          <a:prstGeom prst="bentConnector4">
            <a:avLst>
              <a:gd name="adj1" fmla="val -18709"/>
              <a:gd name="adj2" fmla="val 4959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C723FD1E-21D6-A8E9-C227-5A75684F40ED}"/>
              </a:ext>
            </a:extLst>
          </p:cNvPr>
          <p:cNvSpPr/>
          <p:nvPr/>
        </p:nvSpPr>
        <p:spPr>
          <a:xfrm>
            <a:off x="2157006" y="3221601"/>
            <a:ext cx="884371" cy="169344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</a:t>
            </a: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0AF45CE4-07EE-071B-D2CA-0CD244126152}"/>
              </a:ext>
            </a:extLst>
          </p:cNvPr>
          <p:cNvSpPr/>
          <p:nvPr/>
        </p:nvSpPr>
        <p:spPr>
          <a:xfrm>
            <a:off x="967056" y="3125309"/>
            <a:ext cx="1079060" cy="461769"/>
          </a:xfrm>
          <a:prstGeom prst="lef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01ABB1-DC5E-53B9-53C7-5016A73BD61E}"/>
              </a:ext>
            </a:extLst>
          </p:cNvPr>
          <p:cNvSpPr txBox="1"/>
          <p:nvPr/>
        </p:nvSpPr>
        <p:spPr>
          <a:xfrm>
            <a:off x="3211429" y="3146459"/>
            <a:ext cx="238770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TCP Input Buffer Queue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4B61810-6C02-61B6-A88A-673949E0158F}"/>
              </a:ext>
            </a:extLst>
          </p:cNvPr>
          <p:cNvGrpSpPr/>
          <p:nvPr/>
        </p:nvGrpSpPr>
        <p:grpSpPr>
          <a:xfrm>
            <a:off x="3353098" y="4097552"/>
            <a:ext cx="1962153" cy="468411"/>
            <a:chOff x="9553033" y="1743186"/>
            <a:chExt cx="1962153" cy="685800"/>
          </a:xfrm>
        </p:grpSpPr>
        <p:sp>
          <p:nvSpPr>
            <p:cNvPr id="70" name="Flowchart: Direct Access Storage 69">
              <a:extLst>
                <a:ext uri="{FF2B5EF4-FFF2-40B4-BE49-F238E27FC236}">
                  <a16:creationId xmlns:a16="http://schemas.microsoft.com/office/drawing/2014/main" id="{7A95FA6E-F9F7-6B7A-ECC3-FBDDB1DAF6CB}"/>
                </a:ext>
              </a:extLst>
            </p:cNvPr>
            <p:cNvSpPr/>
            <p:nvPr/>
          </p:nvSpPr>
          <p:spPr>
            <a:xfrm>
              <a:off x="955303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Direct Access Storage 70">
              <a:extLst>
                <a:ext uri="{FF2B5EF4-FFF2-40B4-BE49-F238E27FC236}">
                  <a16:creationId xmlns:a16="http://schemas.microsoft.com/office/drawing/2014/main" id="{ECE3E314-39C1-BF9D-1169-67CE797EDB86}"/>
                </a:ext>
              </a:extLst>
            </p:cNvPr>
            <p:cNvSpPr/>
            <p:nvPr/>
          </p:nvSpPr>
          <p:spPr>
            <a:xfrm>
              <a:off x="9872121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Direct Access Storage 71">
              <a:extLst>
                <a:ext uri="{FF2B5EF4-FFF2-40B4-BE49-F238E27FC236}">
                  <a16:creationId xmlns:a16="http://schemas.microsoft.com/office/drawing/2014/main" id="{BBEA3BCE-63C9-68F8-DEF6-ADF29D310170}"/>
                </a:ext>
              </a:extLst>
            </p:cNvPr>
            <p:cNvSpPr/>
            <p:nvPr/>
          </p:nvSpPr>
          <p:spPr>
            <a:xfrm>
              <a:off x="10191209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Direct Access Storage 72">
              <a:extLst>
                <a:ext uri="{FF2B5EF4-FFF2-40B4-BE49-F238E27FC236}">
                  <a16:creationId xmlns:a16="http://schemas.microsoft.com/office/drawing/2014/main" id="{ABF72EED-8707-D44E-724B-C02A65C254B9}"/>
                </a:ext>
              </a:extLst>
            </p:cNvPr>
            <p:cNvSpPr/>
            <p:nvPr/>
          </p:nvSpPr>
          <p:spPr>
            <a:xfrm>
              <a:off x="10510297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Direct Access Storage 73">
              <a:extLst>
                <a:ext uri="{FF2B5EF4-FFF2-40B4-BE49-F238E27FC236}">
                  <a16:creationId xmlns:a16="http://schemas.microsoft.com/office/drawing/2014/main" id="{01944204-3246-ED06-1859-156BF45EA143}"/>
                </a:ext>
              </a:extLst>
            </p:cNvPr>
            <p:cNvSpPr/>
            <p:nvPr/>
          </p:nvSpPr>
          <p:spPr>
            <a:xfrm>
              <a:off x="10829385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Direct Access Storage 74">
              <a:extLst>
                <a:ext uri="{FF2B5EF4-FFF2-40B4-BE49-F238E27FC236}">
                  <a16:creationId xmlns:a16="http://schemas.microsoft.com/office/drawing/2014/main" id="{EACF4158-8C39-8855-9723-CFAD279F9526}"/>
                </a:ext>
              </a:extLst>
            </p:cNvPr>
            <p:cNvSpPr/>
            <p:nvPr/>
          </p:nvSpPr>
          <p:spPr>
            <a:xfrm>
              <a:off x="1114847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29E9D84-1687-5BD7-0ED3-CAD375A5A4C6}"/>
              </a:ext>
            </a:extLst>
          </p:cNvPr>
          <p:cNvSpPr txBox="1"/>
          <p:nvPr/>
        </p:nvSpPr>
        <p:spPr>
          <a:xfrm>
            <a:off x="3152267" y="4766774"/>
            <a:ext cx="276998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TCP Output Transfer Queue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0F2F931-057C-3C60-D046-09A33A701D60}"/>
              </a:ext>
            </a:extLst>
          </p:cNvPr>
          <p:cNvGrpSpPr/>
          <p:nvPr/>
        </p:nvGrpSpPr>
        <p:grpSpPr>
          <a:xfrm>
            <a:off x="6749092" y="3499277"/>
            <a:ext cx="1962153" cy="425828"/>
            <a:chOff x="9553033" y="1743186"/>
            <a:chExt cx="1962153" cy="685800"/>
          </a:xfrm>
        </p:grpSpPr>
        <p:sp>
          <p:nvSpPr>
            <p:cNvPr id="79" name="Flowchart: Direct Access Storage 78">
              <a:extLst>
                <a:ext uri="{FF2B5EF4-FFF2-40B4-BE49-F238E27FC236}">
                  <a16:creationId xmlns:a16="http://schemas.microsoft.com/office/drawing/2014/main" id="{A7E35394-FDB2-7DDA-0F27-0AC07593DC0F}"/>
                </a:ext>
              </a:extLst>
            </p:cNvPr>
            <p:cNvSpPr/>
            <p:nvPr/>
          </p:nvSpPr>
          <p:spPr>
            <a:xfrm>
              <a:off x="955303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Direct Access Storage 79">
              <a:extLst>
                <a:ext uri="{FF2B5EF4-FFF2-40B4-BE49-F238E27FC236}">
                  <a16:creationId xmlns:a16="http://schemas.microsoft.com/office/drawing/2014/main" id="{AC72E78F-7237-F5EA-747A-5227303AC380}"/>
                </a:ext>
              </a:extLst>
            </p:cNvPr>
            <p:cNvSpPr/>
            <p:nvPr/>
          </p:nvSpPr>
          <p:spPr>
            <a:xfrm>
              <a:off x="9872121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Direct Access Storage 80">
              <a:extLst>
                <a:ext uri="{FF2B5EF4-FFF2-40B4-BE49-F238E27FC236}">
                  <a16:creationId xmlns:a16="http://schemas.microsoft.com/office/drawing/2014/main" id="{68C7D85C-387E-8E45-932C-75B52A4DE937}"/>
                </a:ext>
              </a:extLst>
            </p:cNvPr>
            <p:cNvSpPr/>
            <p:nvPr/>
          </p:nvSpPr>
          <p:spPr>
            <a:xfrm>
              <a:off x="10191209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Direct Access Storage 81">
              <a:extLst>
                <a:ext uri="{FF2B5EF4-FFF2-40B4-BE49-F238E27FC236}">
                  <a16:creationId xmlns:a16="http://schemas.microsoft.com/office/drawing/2014/main" id="{26C41CC7-E825-EFE4-33D2-46CA658EF8AA}"/>
                </a:ext>
              </a:extLst>
            </p:cNvPr>
            <p:cNvSpPr/>
            <p:nvPr/>
          </p:nvSpPr>
          <p:spPr>
            <a:xfrm>
              <a:off x="10510297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Direct Access Storage 82">
              <a:extLst>
                <a:ext uri="{FF2B5EF4-FFF2-40B4-BE49-F238E27FC236}">
                  <a16:creationId xmlns:a16="http://schemas.microsoft.com/office/drawing/2014/main" id="{49C6057A-D975-A443-BC5F-4FC49FDF5BB3}"/>
                </a:ext>
              </a:extLst>
            </p:cNvPr>
            <p:cNvSpPr/>
            <p:nvPr/>
          </p:nvSpPr>
          <p:spPr>
            <a:xfrm>
              <a:off x="10829385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Direct Access Storage 83">
              <a:extLst>
                <a:ext uri="{FF2B5EF4-FFF2-40B4-BE49-F238E27FC236}">
                  <a16:creationId xmlns:a16="http://schemas.microsoft.com/office/drawing/2014/main" id="{F5F69A4C-F0B8-D041-A0AF-B931942B635D}"/>
                </a:ext>
              </a:extLst>
            </p:cNvPr>
            <p:cNvSpPr/>
            <p:nvPr/>
          </p:nvSpPr>
          <p:spPr>
            <a:xfrm>
              <a:off x="1114847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78D5F174-2FDE-1930-31C5-6439CFAB7874}"/>
              </a:ext>
            </a:extLst>
          </p:cNvPr>
          <p:cNvSpPr txBox="1"/>
          <p:nvPr/>
        </p:nvSpPr>
        <p:spPr>
          <a:xfrm>
            <a:off x="6695859" y="3126567"/>
            <a:ext cx="215244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HTTP Request Queue</a:t>
            </a:r>
          </a:p>
        </p:txBody>
      </p:sp>
      <p:sp>
        <p:nvSpPr>
          <p:cNvPr id="88" name="Content Placeholder 7">
            <a:extLst>
              <a:ext uri="{FF2B5EF4-FFF2-40B4-BE49-F238E27FC236}">
                <a16:creationId xmlns:a16="http://schemas.microsoft.com/office/drawing/2014/main" id="{507D88AA-AE6B-70D9-0C52-A17D245F5835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908659" y="2378744"/>
            <a:ext cx="1108773" cy="2802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91440" rIns="182880" bIns="91440"/>
          <a:lstStyle/>
          <a:p>
            <a:pPr algn="ctr"/>
            <a:r>
              <a:rPr lang="en-US" sz="1600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Pool Thread</a:t>
            </a:r>
          </a:p>
        </p:txBody>
      </p:sp>
      <p:sp>
        <p:nvSpPr>
          <p:cNvPr id="89" name="Arrow: Curved Down 88">
            <a:extLst>
              <a:ext uri="{FF2B5EF4-FFF2-40B4-BE49-F238E27FC236}">
                <a16:creationId xmlns:a16="http://schemas.microsoft.com/office/drawing/2014/main" id="{D1F7806B-21B5-3010-4EA3-C629245307C1}"/>
              </a:ext>
            </a:extLst>
          </p:cNvPr>
          <p:cNvSpPr/>
          <p:nvPr/>
        </p:nvSpPr>
        <p:spPr>
          <a:xfrm>
            <a:off x="9167396" y="3046884"/>
            <a:ext cx="681830" cy="645309"/>
          </a:xfrm>
          <a:prstGeom prst="curvedDownArrow">
            <a:avLst>
              <a:gd name="adj1" fmla="val 25000"/>
              <a:gd name="adj2" fmla="val 4935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rrow: Curved Up 89">
            <a:extLst>
              <a:ext uri="{FF2B5EF4-FFF2-40B4-BE49-F238E27FC236}">
                <a16:creationId xmlns:a16="http://schemas.microsoft.com/office/drawing/2014/main" id="{D5E24E9D-DC86-659E-7FF9-AABC3DB5B604}"/>
              </a:ext>
            </a:extLst>
          </p:cNvPr>
          <p:cNvSpPr/>
          <p:nvPr/>
        </p:nvSpPr>
        <p:spPr>
          <a:xfrm flipH="1">
            <a:off x="9028433" y="4212750"/>
            <a:ext cx="783304" cy="831023"/>
          </a:xfrm>
          <a:prstGeom prst="curvedUp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B04EBF71-58AE-D863-997B-6F7E0BB34F50}"/>
              </a:ext>
            </a:extLst>
          </p:cNvPr>
          <p:cNvSpPr/>
          <p:nvPr/>
        </p:nvSpPr>
        <p:spPr>
          <a:xfrm>
            <a:off x="8807406" y="3731952"/>
            <a:ext cx="597795" cy="474555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ontent Placeholder 9">
            <a:extLst>
              <a:ext uri="{FF2B5EF4-FFF2-40B4-BE49-F238E27FC236}">
                <a16:creationId xmlns:a16="http://schemas.microsoft.com/office/drawing/2014/main" id="{A8A40267-ABDB-3299-059D-256A2CBAA841}"/>
              </a:ext>
            </a:extLst>
          </p:cNvPr>
          <p:cNvSpPr txBox="1">
            <a:spLocks/>
          </p:cNvSpPr>
          <p:nvPr/>
        </p:nvSpPr>
        <p:spPr>
          <a:xfrm>
            <a:off x="8496099" y="5527795"/>
            <a:ext cx="3042666" cy="1452782"/>
          </a:xfrm>
          <a:prstGeom prst="rect">
            <a:avLst/>
          </a:prstGeom>
          <a:solidFill>
            <a:schemeClr val="dk1"/>
          </a:solidFill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82880" tIns="91440" rIns="182880" bIns="91440" rtlCol="0" anchor="t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800" b="1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 add(int a, int b)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{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return a + b;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}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1A52418-4AF9-46ED-7799-BD9421C1053F}"/>
              </a:ext>
            </a:extLst>
          </p:cNvPr>
          <p:cNvSpPr/>
          <p:nvPr/>
        </p:nvSpPr>
        <p:spPr>
          <a:xfrm>
            <a:off x="10269787" y="3114908"/>
            <a:ext cx="1108773" cy="1620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Dispatch Logic</a:t>
            </a:r>
            <a:br>
              <a:rPr lang="en-US" dirty="0">
                <a:solidFill>
                  <a:schemeClr val="bg2"/>
                </a:solidFill>
              </a:rPr>
            </a:b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"/add" </a:t>
            </a:r>
            <a:r>
              <a:rPr lang="en-US" dirty="0">
                <a:solidFill>
                  <a:schemeClr val="bg2"/>
                </a:solidFill>
                <a:sym typeface="Wingdings" panose="05000000000000000000" pitchFamily="2" charset="2"/>
              </a:rPr>
              <a:t> add()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25301CF0-7475-034F-3DE2-42688A2D36A1}"/>
              </a:ext>
            </a:extLst>
          </p:cNvPr>
          <p:cNvSpPr/>
          <p:nvPr/>
        </p:nvSpPr>
        <p:spPr>
          <a:xfrm>
            <a:off x="9805051" y="3708858"/>
            <a:ext cx="597795" cy="474555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7DB262CB-CB9F-39E3-8590-946C74EEE10F}"/>
              </a:ext>
            </a:extLst>
          </p:cNvPr>
          <p:cNvSpPr/>
          <p:nvPr/>
        </p:nvSpPr>
        <p:spPr>
          <a:xfrm rot="5400000">
            <a:off x="10574315" y="4924495"/>
            <a:ext cx="597795" cy="474555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5F62ADB6-3FF7-CA88-D82B-BD890735178C}"/>
              </a:ext>
            </a:extLst>
          </p:cNvPr>
          <p:cNvCxnSpPr>
            <a:stCxn id="48" idx="6"/>
            <a:endCxn id="7" idx="1"/>
          </p:cNvCxnSpPr>
          <p:nvPr/>
        </p:nvCxnSpPr>
        <p:spPr>
          <a:xfrm flipV="1">
            <a:off x="3672186" y="2504911"/>
            <a:ext cx="1607860" cy="3061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0B708AE-4D4C-68D8-6E00-A2FE2A413C4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992017" y="3760505"/>
            <a:ext cx="361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847A191-0E85-9D4D-6947-CBDEC99936FF}"/>
              </a:ext>
            </a:extLst>
          </p:cNvPr>
          <p:cNvCxnSpPr>
            <a:cxnSpLocks/>
          </p:cNvCxnSpPr>
          <p:nvPr/>
        </p:nvCxnSpPr>
        <p:spPr>
          <a:xfrm>
            <a:off x="5288321" y="3757299"/>
            <a:ext cx="210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4">
            <a:extLst>
              <a:ext uri="{FF2B5EF4-FFF2-40B4-BE49-F238E27FC236}">
                <a16:creationId xmlns:a16="http://schemas.microsoft.com/office/drawing/2014/main" id="{EB39E530-0517-BC51-B2D6-9E2F4A84253F}"/>
              </a:ext>
            </a:extLst>
          </p:cNvPr>
          <p:cNvCxnSpPr>
            <a:cxnSpLocks/>
          </p:cNvCxnSpPr>
          <p:nvPr/>
        </p:nvCxnSpPr>
        <p:spPr>
          <a:xfrm>
            <a:off x="6538597" y="3710639"/>
            <a:ext cx="210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4">
            <a:extLst>
              <a:ext uri="{FF2B5EF4-FFF2-40B4-BE49-F238E27FC236}">
                <a16:creationId xmlns:a16="http://schemas.microsoft.com/office/drawing/2014/main" id="{581E7D84-EA18-6B85-FB6F-E582A7C53970}"/>
              </a:ext>
            </a:extLst>
          </p:cNvPr>
          <p:cNvCxnSpPr>
            <a:cxnSpLocks/>
          </p:cNvCxnSpPr>
          <p:nvPr/>
        </p:nvCxnSpPr>
        <p:spPr>
          <a:xfrm flipH="1">
            <a:off x="6518814" y="4331757"/>
            <a:ext cx="2329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04">
            <a:extLst>
              <a:ext uri="{FF2B5EF4-FFF2-40B4-BE49-F238E27FC236}">
                <a16:creationId xmlns:a16="http://schemas.microsoft.com/office/drawing/2014/main" id="{2C488462-78C8-254E-2DA9-623ADBE1126D}"/>
              </a:ext>
            </a:extLst>
          </p:cNvPr>
          <p:cNvCxnSpPr>
            <a:cxnSpLocks/>
            <a:endCxn id="75" idx="4"/>
          </p:cNvCxnSpPr>
          <p:nvPr/>
        </p:nvCxnSpPr>
        <p:spPr>
          <a:xfrm flipH="1">
            <a:off x="5315251" y="4331757"/>
            <a:ext cx="1835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04">
            <a:extLst>
              <a:ext uri="{FF2B5EF4-FFF2-40B4-BE49-F238E27FC236}">
                <a16:creationId xmlns:a16="http://schemas.microsoft.com/office/drawing/2014/main" id="{8D9FA211-3D84-7B7C-20A7-871BA79D5EE4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2992017" y="4331757"/>
            <a:ext cx="3610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B0D45BE-E3E6-E553-9339-5CF1FCCC2E1A}"/>
              </a:ext>
            </a:extLst>
          </p:cNvPr>
          <p:cNvSpPr/>
          <p:nvPr/>
        </p:nvSpPr>
        <p:spPr>
          <a:xfrm>
            <a:off x="387438" y="2903002"/>
            <a:ext cx="394868" cy="3819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F2BFF47-3673-3B32-B6C9-168D4D858B61}"/>
              </a:ext>
            </a:extLst>
          </p:cNvPr>
          <p:cNvSpPr txBox="1"/>
          <p:nvPr/>
        </p:nvSpPr>
        <p:spPr>
          <a:xfrm>
            <a:off x="310483" y="3491738"/>
            <a:ext cx="583493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66F6A2E9-1783-A3F7-C227-EE5080799B62}"/>
              </a:ext>
            </a:extLst>
          </p:cNvPr>
          <p:cNvSpPr/>
          <p:nvPr/>
        </p:nvSpPr>
        <p:spPr>
          <a:xfrm rot="5400000">
            <a:off x="5293674" y="2065809"/>
            <a:ext cx="375857" cy="67334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Speech Bubble: Rectangle 125">
            <a:extLst>
              <a:ext uri="{FF2B5EF4-FFF2-40B4-BE49-F238E27FC236}">
                <a16:creationId xmlns:a16="http://schemas.microsoft.com/office/drawing/2014/main" id="{17B69A32-F5A8-469E-916F-F7C15C456EFB}"/>
              </a:ext>
            </a:extLst>
          </p:cNvPr>
          <p:cNvSpPr/>
          <p:nvPr/>
        </p:nvSpPr>
        <p:spPr>
          <a:xfrm>
            <a:off x="1777112" y="6034777"/>
            <a:ext cx="3000412" cy="704624"/>
          </a:xfrm>
          <a:prstGeom prst="wedgeRectCallout">
            <a:avLst>
              <a:gd name="adj1" fmla="val 70830"/>
              <a:gd name="adj2" fmla="val -103894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client network proxy mirrors of all of this.</a:t>
            </a:r>
          </a:p>
        </p:txBody>
      </p:sp>
    </p:spTree>
    <p:extLst>
      <p:ext uri="{BB962C8B-B14F-4D97-AF65-F5344CB8AC3E}">
        <p14:creationId xmlns:p14="http://schemas.microsoft.com/office/powerpoint/2010/main" val="218639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5856D-593C-70DE-D979-99032DD13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/>
              <a:t>A single "synchronous" API call runs through dozens of queues because operating systems and runtimes use them to enable resource sharing and to scale better 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Funny, huh?</a:t>
            </a:r>
          </a:p>
        </p:txBody>
      </p:sp>
    </p:spTree>
    <p:extLst>
      <p:ext uri="{BB962C8B-B14F-4D97-AF65-F5344CB8AC3E}">
        <p14:creationId xmlns:p14="http://schemas.microsoft.com/office/powerpoint/2010/main" val="76560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2BB3-95A0-32FA-6FD4-3A31B74B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queue?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1A21DC-DAB9-BCB4-2005-450C5AF5880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98810" y="1567726"/>
            <a:ext cx="4830513" cy="1635480"/>
          </a:xfrm>
        </p:spPr>
        <p:txBody>
          <a:bodyPr anchor="ctr"/>
          <a:lstStyle/>
          <a:p>
            <a:r>
              <a:rPr lang="en-US" sz="2400" dirty="0"/>
              <a:t>The queue is one of most fundamental and most important data structures in computing.</a:t>
            </a:r>
            <a:br>
              <a:rPr lang="en-US" sz="2400" dirty="0"/>
            </a:b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2B9F5-2EE7-F1DA-6A0C-9699C0C2C0E5}"/>
              </a:ext>
            </a:extLst>
          </p:cNvPr>
          <p:cNvGrpSpPr/>
          <p:nvPr/>
        </p:nvGrpSpPr>
        <p:grpSpPr>
          <a:xfrm rot="16200000">
            <a:off x="5708515" y="3354994"/>
            <a:ext cx="5240748" cy="723946"/>
            <a:chOff x="2452773" y="5266095"/>
            <a:chExt cx="5240748" cy="723946"/>
          </a:xfrm>
        </p:grpSpPr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FEFACC8E-07DB-3DF2-721C-9FB2183690E4}"/>
                </a:ext>
              </a:extLst>
            </p:cNvPr>
            <p:cNvSpPr/>
            <p:nvPr/>
          </p:nvSpPr>
          <p:spPr>
            <a:xfrm>
              <a:off x="413384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45745EBB-8F19-6A67-216D-79FB2A5DFB89}"/>
                </a:ext>
              </a:extLst>
            </p:cNvPr>
            <p:cNvSpPr/>
            <p:nvPr/>
          </p:nvSpPr>
          <p:spPr>
            <a:xfrm>
              <a:off x="4452935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A13DAD50-7075-45B2-646C-E268F1922447}"/>
                </a:ext>
              </a:extLst>
            </p:cNvPr>
            <p:cNvSpPr/>
            <p:nvPr/>
          </p:nvSpPr>
          <p:spPr>
            <a:xfrm>
              <a:off x="4772023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F9336DCD-239D-79A3-7752-170645CFE4FE}"/>
                </a:ext>
              </a:extLst>
            </p:cNvPr>
            <p:cNvSpPr/>
            <p:nvPr/>
          </p:nvSpPr>
          <p:spPr>
            <a:xfrm>
              <a:off x="5091111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8CDD8A23-7DFB-F02E-4444-A95A1B00DA55}"/>
                </a:ext>
              </a:extLst>
            </p:cNvPr>
            <p:cNvSpPr/>
            <p:nvPr/>
          </p:nvSpPr>
          <p:spPr>
            <a:xfrm>
              <a:off x="5410199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B70A2449-3FBD-7903-FFA6-213C058A85AC}"/>
                </a:ext>
              </a:extLst>
            </p:cNvPr>
            <p:cNvSpPr/>
            <p:nvPr/>
          </p:nvSpPr>
          <p:spPr>
            <a:xfrm>
              <a:off x="572928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irect Access Storage 28">
              <a:extLst>
                <a:ext uri="{FF2B5EF4-FFF2-40B4-BE49-F238E27FC236}">
                  <a16:creationId xmlns:a16="http://schemas.microsoft.com/office/drawing/2014/main" id="{769A5C08-63DB-D90A-7015-D7E9E5EF0218}"/>
                </a:ext>
              </a:extLst>
            </p:cNvPr>
            <p:cNvSpPr/>
            <p:nvPr/>
          </p:nvSpPr>
          <p:spPr>
            <a:xfrm>
              <a:off x="2452773" y="5304241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irect Access Storage 32">
              <a:extLst>
                <a:ext uri="{FF2B5EF4-FFF2-40B4-BE49-F238E27FC236}">
                  <a16:creationId xmlns:a16="http://schemas.microsoft.com/office/drawing/2014/main" id="{1DE0BAF3-5B30-029C-33F8-3A24B7C21925}"/>
                </a:ext>
              </a:extLst>
            </p:cNvPr>
            <p:cNvSpPr/>
            <p:nvPr/>
          </p:nvSpPr>
          <p:spPr>
            <a:xfrm>
              <a:off x="7326808" y="526609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6D458-49BD-F515-80A6-EC5D4A7422E3}"/>
              </a:ext>
            </a:extLst>
          </p:cNvPr>
          <p:cNvCxnSpPr>
            <a:cxnSpLocks/>
          </p:cNvCxnSpPr>
          <p:nvPr/>
        </p:nvCxnSpPr>
        <p:spPr>
          <a:xfrm>
            <a:off x="9032648" y="210889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B763C-C030-CCF0-97E7-0E00436DE4A4}"/>
              </a:ext>
            </a:extLst>
          </p:cNvPr>
          <p:cNvSpPr txBox="1"/>
          <p:nvPr/>
        </p:nvSpPr>
        <p:spPr>
          <a:xfrm>
            <a:off x="8135986" y="2108897"/>
            <a:ext cx="34765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BBBEC7-7F2C-A7A9-4262-5A2C9AD68923}"/>
              </a:ext>
            </a:extLst>
          </p:cNvPr>
          <p:cNvSpPr txBox="1"/>
          <p:nvPr/>
        </p:nvSpPr>
        <p:spPr>
          <a:xfrm>
            <a:off x="7968145" y="5060989"/>
            <a:ext cx="75963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bottom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948077-A2C9-2492-948A-92CBFCD91B94}"/>
              </a:ext>
            </a:extLst>
          </p:cNvPr>
          <p:cNvSpPr txBox="1"/>
          <p:nvPr/>
        </p:nvSpPr>
        <p:spPr>
          <a:xfrm rot="5400000">
            <a:off x="8976124" y="3578042"/>
            <a:ext cx="45365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111B66-939B-85EA-3328-5481FBEBA0A2}"/>
              </a:ext>
            </a:extLst>
          </p:cNvPr>
          <p:cNvSpPr txBox="1"/>
          <p:nvPr/>
        </p:nvSpPr>
        <p:spPr>
          <a:xfrm>
            <a:off x="9237521" y="5050877"/>
            <a:ext cx="61600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newer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96FCD-7097-2E9B-733E-8C4B448DD307}"/>
              </a:ext>
            </a:extLst>
          </p:cNvPr>
          <p:cNvSpPr txBox="1"/>
          <p:nvPr/>
        </p:nvSpPr>
        <p:spPr>
          <a:xfrm>
            <a:off x="9237521" y="2108897"/>
            <a:ext cx="52738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older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F9EFE2-F446-62C1-3B5D-61510A368B82}"/>
              </a:ext>
            </a:extLst>
          </p:cNvPr>
          <p:cNvCxnSpPr>
            <a:cxnSpLocks/>
          </p:cNvCxnSpPr>
          <p:nvPr/>
        </p:nvCxnSpPr>
        <p:spPr>
          <a:xfrm>
            <a:off x="7575031" y="214596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82C1EF-BB55-469A-EC84-B25461994C55}"/>
              </a:ext>
            </a:extLst>
          </p:cNvPr>
          <p:cNvSpPr txBox="1"/>
          <p:nvPr/>
        </p:nvSpPr>
        <p:spPr>
          <a:xfrm rot="5400000">
            <a:off x="6457056" y="3654145"/>
            <a:ext cx="182620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ordered sequence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D91622-2AA3-3DE9-4949-E1538733B122}"/>
              </a:ext>
            </a:extLst>
          </p:cNvPr>
          <p:cNvCxnSpPr>
            <a:stCxn id="29" idx="4"/>
          </p:cNvCxnSpPr>
          <p:nvPr/>
        </p:nvCxnSpPr>
        <p:spPr>
          <a:xfrm flipH="1" flipV="1">
            <a:off x="8347961" y="5486400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6A6D48E-A68C-E9E6-2731-52FBE0FCEEE2}"/>
              </a:ext>
            </a:extLst>
          </p:cNvPr>
          <p:cNvSpPr txBox="1"/>
          <p:nvPr/>
        </p:nvSpPr>
        <p:spPr>
          <a:xfrm>
            <a:off x="7862376" y="6422975"/>
            <a:ext cx="104977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write adds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858F3C-1678-0741-820F-CCE4F2A48945}"/>
              </a:ext>
            </a:extLst>
          </p:cNvPr>
          <p:cNvCxnSpPr/>
          <p:nvPr/>
        </p:nvCxnSpPr>
        <p:spPr>
          <a:xfrm flipH="1" flipV="1">
            <a:off x="8309814" y="1501823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D06771-F6A1-E0E0-515C-E295DFACDBDB}"/>
              </a:ext>
            </a:extLst>
          </p:cNvPr>
          <p:cNvSpPr txBox="1"/>
          <p:nvPr/>
        </p:nvSpPr>
        <p:spPr>
          <a:xfrm>
            <a:off x="6895319" y="632935"/>
            <a:ext cx="2905283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read (consumption) removes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A880857C-C5CB-7697-8216-C05DFA0E4613}"/>
              </a:ext>
            </a:extLst>
          </p:cNvPr>
          <p:cNvSpPr/>
          <p:nvPr/>
        </p:nvSpPr>
        <p:spPr>
          <a:xfrm>
            <a:off x="9853523" y="2710397"/>
            <a:ext cx="356188" cy="1955130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DC337A-CEE7-8124-B6E5-C4BA6686CF85}"/>
              </a:ext>
            </a:extLst>
          </p:cNvPr>
          <p:cNvSpPr txBox="1"/>
          <p:nvPr/>
        </p:nvSpPr>
        <p:spPr>
          <a:xfrm>
            <a:off x="10385219" y="3528328"/>
            <a:ext cx="7021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b="1" dirty="0"/>
              <a:t>length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A2757-85A3-B7EB-3CBC-BD8426864AED}"/>
              </a:ext>
            </a:extLst>
          </p:cNvPr>
          <p:cNvSpPr txBox="1"/>
          <p:nvPr/>
        </p:nvSpPr>
        <p:spPr>
          <a:xfrm>
            <a:off x="691236" y="3332289"/>
            <a:ext cx="50308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Sequence of records, commonly ordered by moment of arrival.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Write/add at the bottom, read/consume from the 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Consumed records are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Length of the queue can always be read.</a:t>
            </a:r>
          </a:p>
        </p:txBody>
      </p:sp>
    </p:spTree>
    <p:extLst>
      <p:ext uri="{BB962C8B-B14F-4D97-AF65-F5344CB8AC3E}">
        <p14:creationId xmlns:p14="http://schemas.microsoft.com/office/powerpoint/2010/main" val="131912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2E014F5-1DAF-A9D3-348A-0DDE8EB4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Messengers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352AA5-2FAE-EB66-1689-FE6D2918F2A0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9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2BB3-95A0-32FA-6FD4-3A31B74B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Variation: Priority queue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1A21DC-DAB9-BCB4-2005-450C5AF5880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98810" y="1567726"/>
            <a:ext cx="4830513" cy="1635480"/>
          </a:xfrm>
        </p:spPr>
        <p:txBody>
          <a:bodyPr anchor="ctr"/>
          <a:lstStyle/>
          <a:p>
            <a:r>
              <a:rPr lang="en-US" sz="2400" dirty="0"/>
              <a:t>A priority queue first orders by a priority indicator attached to the records and then by time.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2B9F5-2EE7-F1DA-6A0C-9699C0C2C0E5}"/>
              </a:ext>
            </a:extLst>
          </p:cNvPr>
          <p:cNvGrpSpPr/>
          <p:nvPr/>
        </p:nvGrpSpPr>
        <p:grpSpPr>
          <a:xfrm rot="16200000">
            <a:off x="5708515" y="3354994"/>
            <a:ext cx="5240748" cy="723946"/>
            <a:chOff x="2452773" y="5266095"/>
            <a:chExt cx="5240748" cy="723946"/>
          </a:xfrm>
        </p:grpSpPr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FEFACC8E-07DB-3DF2-721C-9FB2183690E4}"/>
                </a:ext>
              </a:extLst>
            </p:cNvPr>
            <p:cNvSpPr/>
            <p:nvPr/>
          </p:nvSpPr>
          <p:spPr>
            <a:xfrm>
              <a:off x="413384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45745EBB-8F19-6A67-216D-79FB2A5DFB89}"/>
                </a:ext>
              </a:extLst>
            </p:cNvPr>
            <p:cNvSpPr/>
            <p:nvPr/>
          </p:nvSpPr>
          <p:spPr>
            <a:xfrm>
              <a:off x="4452935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A13DAD50-7075-45B2-646C-E268F1922447}"/>
                </a:ext>
              </a:extLst>
            </p:cNvPr>
            <p:cNvSpPr/>
            <p:nvPr/>
          </p:nvSpPr>
          <p:spPr>
            <a:xfrm>
              <a:off x="4772023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F9336DCD-239D-79A3-7752-170645CFE4FE}"/>
                </a:ext>
              </a:extLst>
            </p:cNvPr>
            <p:cNvSpPr/>
            <p:nvPr/>
          </p:nvSpPr>
          <p:spPr>
            <a:xfrm>
              <a:off x="5091111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8CDD8A23-7DFB-F02E-4444-A95A1B00DA55}"/>
                </a:ext>
              </a:extLst>
            </p:cNvPr>
            <p:cNvSpPr/>
            <p:nvPr/>
          </p:nvSpPr>
          <p:spPr>
            <a:xfrm>
              <a:off x="5410199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B70A2449-3FBD-7903-FFA6-213C058A85AC}"/>
                </a:ext>
              </a:extLst>
            </p:cNvPr>
            <p:cNvSpPr/>
            <p:nvPr/>
          </p:nvSpPr>
          <p:spPr>
            <a:xfrm>
              <a:off x="5729287" y="5267327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29" name="Flowchart: Direct Access Storage 28">
              <a:extLst>
                <a:ext uri="{FF2B5EF4-FFF2-40B4-BE49-F238E27FC236}">
                  <a16:creationId xmlns:a16="http://schemas.microsoft.com/office/drawing/2014/main" id="{769A5C08-63DB-D90A-7015-D7E9E5EF0218}"/>
                </a:ext>
              </a:extLst>
            </p:cNvPr>
            <p:cNvSpPr/>
            <p:nvPr/>
          </p:nvSpPr>
          <p:spPr>
            <a:xfrm>
              <a:off x="2452773" y="5304241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Direct Access Storage 32">
              <a:extLst>
                <a:ext uri="{FF2B5EF4-FFF2-40B4-BE49-F238E27FC236}">
                  <a16:creationId xmlns:a16="http://schemas.microsoft.com/office/drawing/2014/main" id="{1DE0BAF3-5B30-029C-33F8-3A24B7C21925}"/>
                </a:ext>
              </a:extLst>
            </p:cNvPr>
            <p:cNvSpPr/>
            <p:nvPr/>
          </p:nvSpPr>
          <p:spPr>
            <a:xfrm>
              <a:off x="7326808" y="526609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6D458-49BD-F515-80A6-EC5D4A7422E3}"/>
              </a:ext>
            </a:extLst>
          </p:cNvPr>
          <p:cNvCxnSpPr>
            <a:cxnSpLocks/>
          </p:cNvCxnSpPr>
          <p:nvPr/>
        </p:nvCxnSpPr>
        <p:spPr>
          <a:xfrm>
            <a:off x="9032648" y="210889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B763C-C030-CCF0-97E7-0E00436DE4A4}"/>
              </a:ext>
            </a:extLst>
          </p:cNvPr>
          <p:cNvSpPr txBox="1"/>
          <p:nvPr/>
        </p:nvSpPr>
        <p:spPr>
          <a:xfrm>
            <a:off x="8135986" y="2108897"/>
            <a:ext cx="34765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BBBEC7-7F2C-A7A9-4262-5A2C9AD68923}"/>
              </a:ext>
            </a:extLst>
          </p:cNvPr>
          <p:cNvSpPr txBox="1"/>
          <p:nvPr/>
        </p:nvSpPr>
        <p:spPr>
          <a:xfrm>
            <a:off x="7968145" y="5060989"/>
            <a:ext cx="75963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bottom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948077-A2C9-2492-948A-92CBFCD91B94}"/>
              </a:ext>
            </a:extLst>
          </p:cNvPr>
          <p:cNvSpPr txBox="1"/>
          <p:nvPr/>
        </p:nvSpPr>
        <p:spPr>
          <a:xfrm rot="5400000">
            <a:off x="8976124" y="3578042"/>
            <a:ext cx="45365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111B66-939B-85EA-3328-5481FBEBA0A2}"/>
              </a:ext>
            </a:extLst>
          </p:cNvPr>
          <p:cNvSpPr txBox="1"/>
          <p:nvPr/>
        </p:nvSpPr>
        <p:spPr>
          <a:xfrm>
            <a:off x="9237521" y="5050877"/>
            <a:ext cx="61600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newer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96FCD-7097-2E9B-733E-8C4B448DD307}"/>
              </a:ext>
            </a:extLst>
          </p:cNvPr>
          <p:cNvSpPr txBox="1"/>
          <p:nvPr/>
        </p:nvSpPr>
        <p:spPr>
          <a:xfrm>
            <a:off x="9237521" y="2108897"/>
            <a:ext cx="52738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older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F9EFE2-F446-62C1-3B5D-61510A368B82}"/>
              </a:ext>
            </a:extLst>
          </p:cNvPr>
          <p:cNvCxnSpPr>
            <a:cxnSpLocks/>
          </p:cNvCxnSpPr>
          <p:nvPr/>
        </p:nvCxnSpPr>
        <p:spPr>
          <a:xfrm>
            <a:off x="7575031" y="214596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82C1EF-BB55-469A-EC84-B25461994C55}"/>
              </a:ext>
            </a:extLst>
          </p:cNvPr>
          <p:cNvSpPr txBox="1"/>
          <p:nvPr/>
        </p:nvSpPr>
        <p:spPr>
          <a:xfrm rot="5400000">
            <a:off x="6457056" y="3654145"/>
            <a:ext cx="182620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ordered sequence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D91622-2AA3-3DE9-4949-E1538733B122}"/>
              </a:ext>
            </a:extLst>
          </p:cNvPr>
          <p:cNvCxnSpPr>
            <a:stCxn id="29" idx="4"/>
          </p:cNvCxnSpPr>
          <p:nvPr/>
        </p:nvCxnSpPr>
        <p:spPr>
          <a:xfrm flipH="1" flipV="1">
            <a:off x="8347961" y="5486400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6A6D48E-A68C-E9E6-2731-52FBE0FCEEE2}"/>
              </a:ext>
            </a:extLst>
          </p:cNvPr>
          <p:cNvSpPr txBox="1"/>
          <p:nvPr/>
        </p:nvSpPr>
        <p:spPr>
          <a:xfrm>
            <a:off x="7862376" y="6422975"/>
            <a:ext cx="104977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write adds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858F3C-1678-0741-820F-CCE4F2A48945}"/>
              </a:ext>
            </a:extLst>
          </p:cNvPr>
          <p:cNvCxnSpPr/>
          <p:nvPr/>
        </p:nvCxnSpPr>
        <p:spPr>
          <a:xfrm flipH="1" flipV="1">
            <a:off x="8309814" y="1501823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D06771-F6A1-E0E0-515C-E295DFACDBDB}"/>
              </a:ext>
            </a:extLst>
          </p:cNvPr>
          <p:cNvSpPr txBox="1"/>
          <p:nvPr/>
        </p:nvSpPr>
        <p:spPr>
          <a:xfrm>
            <a:off x="6895319" y="632935"/>
            <a:ext cx="2905283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read (consumption) removes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A880857C-C5CB-7697-8216-C05DFA0E4613}"/>
              </a:ext>
            </a:extLst>
          </p:cNvPr>
          <p:cNvSpPr/>
          <p:nvPr/>
        </p:nvSpPr>
        <p:spPr>
          <a:xfrm>
            <a:off x="9853523" y="2710397"/>
            <a:ext cx="356188" cy="1955130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DC337A-CEE7-8124-B6E5-C4BA6686CF85}"/>
              </a:ext>
            </a:extLst>
          </p:cNvPr>
          <p:cNvSpPr txBox="1"/>
          <p:nvPr/>
        </p:nvSpPr>
        <p:spPr>
          <a:xfrm>
            <a:off x="10385219" y="3528328"/>
            <a:ext cx="7021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b="1" dirty="0"/>
              <a:t>length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22B0A-EC3F-21E0-6F7A-01D5E8533B4A}"/>
              </a:ext>
            </a:extLst>
          </p:cNvPr>
          <p:cNvSpPr txBox="1"/>
          <p:nvPr/>
        </p:nvSpPr>
        <p:spPr>
          <a:xfrm>
            <a:off x="691236" y="3332289"/>
            <a:ext cx="5030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priorities rush to the top</a:t>
            </a:r>
          </a:p>
        </p:txBody>
      </p:sp>
    </p:spTree>
    <p:extLst>
      <p:ext uri="{BB962C8B-B14F-4D97-AF65-F5344CB8AC3E}">
        <p14:creationId xmlns:p14="http://schemas.microsoft.com/office/powerpoint/2010/main" val="41160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2BB3-95A0-32FA-6FD4-3A31B74B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Variation: Multiplex queue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1A21DC-DAB9-BCB4-2005-450C5AF5880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98810" y="1567726"/>
            <a:ext cx="4830513" cy="1635480"/>
          </a:xfrm>
        </p:spPr>
        <p:txBody>
          <a:bodyPr anchor="ctr"/>
          <a:lstStyle/>
          <a:p>
            <a:r>
              <a:rPr lang="en-US" sz="2400" dirty="0"/>
              <a:t>A multiplex queue maintains arrival order but allows for labeled groups of records that can be read independently.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2B9F5-2EE7-F1DA-6A0C-9699C0C2C0E5}"/>
              </a:ext>
            </a:extLst>
          </p:cNvPr>
          <p:cNvGrpSpPr/>
          <p:nvPr/>
        </p:nvGrpSpPr>
        <p:grpSpPr>
          <a:xfrm rot="16200000">
            <a:off x="5685078" y="3076747"/>
            <a:ext cx="5240748" cy="1280446"/>
            <a:chOff x="2452773" y="4964405"/>
            <a:chExt cx="5240748" cy="1280446"/>
          </a:xfrm>
        </p:grpSpPr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FEFACC8E-07DB-3DF2-721C-9FB2183690E4}"/>
                </a:ext>
              </a:extLst>
            </p:cNvPr>
            <p:cNvSpPr/>
            <p:nvPr/>
          </p:nvSpPr>
          <p:spPr>
            <a:xfrm>
              <a:off x="4133847" y="5559051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45745EBB-8F19-6A67-216D-79FB2A5DFB89}"/>
                </a:ext>
              </a:extLst>
            </p:cNvPr>
            <p:cNvSpPr/>
            <p:nvPr/>
          </p:nvSpPr>
          <p:spPr>
            <a:xfrm>
              <a:off x="4452935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A13DAD50-7075-45B2-646C-E268F1922447}"/>
                </a:ext>
              </a:extLst>
            </p:cNvPr>
            <p:cNvSpPr/>
            <p:nvPr/>
          </p:nvSpPr>
          <p:spPr>
            <a:xfrm>
              <a:off x="4772023" y="49700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</a:t>
              </a:r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F9336DCD-239D-79A3-7752-170645CFE4FE}"/>
                </a:ext>
              </a:extLst>
            </p:cNvPr>
            <p:cNvSpPr/>
            <p:nvPr/>
          </p:nvSpPr>
          <p:spPr>
            <a:xfrm>
              <a:off x="5091111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8CDD8A23-7DFB-F02E-4444-A95A1B00DA55}"/>
                </a:ext>
              </a:extLst>
            </p:cNvPr>
            <p:cNvSpPr/>
            <p:nvPr/>
          </p:nvSpPr>
          <p:spPr>
            <a:xfrm>
              <a:off x="5410199" y="496440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</a:t>
              </a:r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B70A2449-3FBD-7903-FFA6-213C058A85AC}"/>
                </a:ext>
              </a:extLst>
            </p:cNvPr>
            <p:cNvSpPr/>
            <p:nvPr/>
          </p:nvSpPr>
          <p:spPr>
            <a:xfrm>
              <a:off x="5729287" y="553101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29" name="Flowchart: Direct Access Storage 28">
              <a:extLst>
                <a:ext uri="{FF2B5EF4-FFF2-40B4-BE49-F238E27FC236}">
                  <a16:creationId xmlns:a16="http://schemas.microsoft.com/office/drawing/2014/main" id="{769A5C08-63DB-D90A-7015-D7E9E5EF0218}"/>
                </a:ext>
              </a:extLst>
            </p:cNvPr>
            <p:cNvSpPr/>
            <p:nvPr/>
          </p:nvSpPr>
          <p:spPr>
            <a:xfrm>
              <a:off x="2452773" y="5304241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Direct Access Storage 32">
              <a:extLst>
                <a:ext uri="{FF2B5EF4-FFF2-40B4-BE49-F238E27FC236}">
                  <a16:creationId xmlns:a16="http://schemas.microsoft.com/office/drawing/2014/main" id="{1DE0BAF3-5B30-029C-33F8-3A24B7C21925}"/>
                </a:ext>
              </a:extLst>
            </p:cNvPr>
            <p:cNvSpPr/>
            <p:nvPr/>
          </p:nvSpPr>
          <p:spPr>
            <a:xfrm>
              <a:off x="7326808" y="526609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6D458-49BD-F515-80A6-EC5D4A7422E3}"/>
              </a:ext>
            </a:extLst>
          </p:cNvPr>
          <p:cNvCxnSpPr>
            <a:cxnSpLocks/>
          </p:cNvCxnSpPr>
          <p:nvPr/>
        </p:nvCxnSpPr>
        <p:spPr>
          <a:xfrm>
            <a:off x="9032648" y="210889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B763C-C030-CCF0-97E7-0E00436DE4A4}"/>
              </a:ext>
            </a:extLst>
          </p:cNvPr>
          <p:cNvSpPr txBox="1"/>
          <p:nvPr/>
        </p:nvSpPr>
        <p:spPr>
          <a:xfrm>
            <a:off x="8135986" y="2108897"/>
            <a:ext cx="34765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BBBEC7-7F2C-A7A9-4262-5A2C9AD68923}"/>
              </a:ext>
            </a:extLst>
          </p:cNvPr>
          <p:cNvSpPr txBox="1"/>
          <p:nvPr/>
        </p:nvSpPr>
        <p:spPr>
          <a:xfrm>
            <a:off x="7968145" y="5060989"/>
            <a:ext cx="75963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bottom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948077-A2C9-2492-948A-92CBFCD91B94}"/>
              </a:ext>
            </a:extLst>
          </p:cNvPr>
          <p:cNvSpPr txBox="1"/>
          <p:nvPr/>
        </p:nvSpPr>
        <p:spPr>
          <a:xfrm rot="5400000">
            <a:off x="8976124" y="3578042"/>
            <a:ext cx="45365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111B66-939B-85EA-3328-5481FBEBA0A2}"/>
              </a:ext>
            </a:extLst>
          </p:cNvPr>
          <p:cNvSpPr txBox="1"/>
          <p:nvPr/>
        </p:nvSpPr>
        <p:spPr>
          <a:xfrm>
            <a:off x="9237521" y="5050877"/>
            <a:ext cx="61600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newer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96FCD-7097-2E9B-733E-8C4B448DD307}"/>
              </a:ext>
            </a:extLst>
          </p:cNvPr>
          <p:cNvSpPr txBox="1"/>
          <p:nvPr/>
        </p:nvSpPr>
        <p:spPr>
          <a:xfrm>
            <a:off x="9237521" y="2108897"/>
            <a:ext cx="52738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older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F9EFE2-F446-62C1-3B5D-61510A368B82}"/>
              </a:ext>
            </a:extLst>
          </p:cNvPr>
          <p:cNvCxnSpPr>
            <a:cxnSpLocks/>
          </p:cNvCxnSpPr>
          <p:nvPr/>
        </p:nvCxnSpPr>
        <p:spPr>
          <a:xfrm>
            <a:off x="7575031" y="214596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82C1EF-BB55-469A-EC84-B25461994C55}"/>
              </a:ext>
            </a:extLst>
          </p:cNvPr>
          <p:cNvSpPr txBox="1"/>
          <p:nvPr/>
        </p:nvSpPr>
        <p:spPr>
          <a:xfrm rot="5400000">
            <a:off x="6457056" y="3654145"/>
            <a:ext cx="182620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ordered sequence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D91622-2AA3-3DE9-4949-E1538733B122}"/>
              </a:ext>
            </a:extLst>
          </p:cNvPr>
          <p:cNvCxnSpPr>
            <a:stCxn id="29" idx="4"/>
          </p:cNvCxnSpPr>
          <p:nvPr/>
        </p:nvCxnSpPr>
        <p:spPr>
          <a:xfrm flipH="1" flipV="1">
            <a:off x="8347961" y="5486400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6A6D48E-A68C-E9E6-2731-52FBE0FCEEE2}"/>
              </a:ext>
            </a:extLst>
          </p:cNvPr>
          <p:cNvSpPr txBox="1"/>
          <p:nvPr/>
        </p:nvSpPr>
        <p:spPr>
          <a:xfrm>
            <a:off x="7862376" y="6422975"/>
            <a:ext cx="104977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write adds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858F3C-1678-0741-820F-CCE4F2A48945}"/>
              </a:ext>
            </a:extLst>
          </p:cNvPr>
          <p:cNvCxnSpPr/>
          <p:nvPr/>
        </p:nvCxnSpPr>
        <p:spPr>
          <a:xfrm flipH="1" flipV="1">
            <a:off x="8309814" y="1501823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D06771-F6A1-E0E0-515C-E295DFACDBDB}"/>
              </a:ext>
            </a:extLst>
          </p:cNvPr>
          <p:cNvSpPr txBox="1"/>
          <p:nvPr/>
        </p:nvSpPr>
        <p:spPr>
          <a:xfrm>
            <a:off x="6895319" y="632935"/>
            <a:ext cx="2905283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read (consumption) removes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A880857C-C5CB-7697-8216-C05DFA0E4613}"/>
              </a:ext>
            </a:extLst>
          </p:cNvPr>
          <p:cNvSpPr/>
          <p:nvPr/>
        </p:nvSpPr>
        <p:spPr>
          <a:xfrm>
            <a:off x="9853523" y="2710397"/>
            <a:ext cx="356188" cy="1955130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DC337A-CEE7-8124-B6E5-C4BA6686CF85}"/>
              </a:ext>
            </a:extLst>
          </p:cNvPr>
          <p:cNvSpPr txBox="1"/>
          <p:nvPr/>
        </p:nvSpPr>
        <p:spPr>
          <a:xfrm>
            <a:off x="10385219" y="3528328"/>
            <a:ext cx="7021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b="1" dirty="0"/>
              <a:t>length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22B0A-EC3F-21E0-6F7A-01D5E8533B4A}"/>
              </a:ext>
            </a:extLst>
          </p:cNvPr>
          <p:cNvSpPr txBox="1"/>
          <p:nvPr/>
        </p:nvSpPr>
        <p:spPr>
          <a:xfrm>
            <a:off x="691236" y="3332289"/>
            <a:ext cx="50308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Might avoid "head of line blocking"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Reader will indicate which records it wants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Readers get the oldest available message that matches their filter criterion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Priority queues are a special multiplex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D664C-BFE6-7C17-DDE5-4C4125EA97A2}"/>
              </a:ext>
            </a:extLst>
          </p:cNvPr>
          <p:cNvSpPr txBox="1"/>
          <p:nvPr/>
        </p:nvSpPr>
        <p:spPr>
          <a:xfrm>
            <a:off x="8373038" y="1616883"/>
            <a:ext cx="221214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?a</a:t>
            </a:r>
          </a:p>
        </p:txBody>
      </p:sp>
    </p:spTree>
    <p:extLst>
      <p:ext uri="{BB962C8B-B14F-4D97-AF65-F5344CB8AC3E}">
        <p14:creationId xmlns:p14="http://schemas.microsoft.com/office/powerpoint/2010/main" val="2547896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7B4E-5021-107A-8353-B9154834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u="sng" dirty="0"/>
              <a:t>message</a:t>
            </a:r>
            <a:r>
              <a:rPr lang="en-US" dirty="0"/>
              <a:t> queue?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DE593471-85CA-30A8-EC2E-5D45691C6C9F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514255"/>
            <a:ext cx="11277599" cy="2985203"/>
          </a:xfrm>
        </p:spPr>
        <p:txBody>
          <a:bodyPr/>
          <a:lstStyle/>
          <a:p>
            <a:r>
              <a:rPr lang="en-US" sz="2400" dirty="0"/>
              <a:t>Accepts, stores, and makes </a:t>
            </a:r>
            <a:r>
              <a:rPr lang="en-US" sz="2400" u="sng" dirty="0"/>
              <a:t>messages</a:t>
            </a:r>
            <a:r>
              <a:rPr lang="en-US" sz="2400" dirty="0"/>
              <a:t> available for consumption. </a:t>
            </a:r>
          </a:p>
          <a:p>
            <a:r>
              <a:rPr lang="en-US" sz="2400" dirty="0"/>
              <a:t>Queue individually manages the lifecycle of each message </a:t>
            </a:r>
          </a:p>
          <a:p>
            <a:pPr lvl="1"/>
            <a:r>
              <a:rPr lang="en-US" sz="1800" dirty="0"/>
              <a:t>Accepted, available, acquired, archived/deleted, rejected</a:t>
            </a:r>
          </a:p>
          <a:p>
            <a:r>
              <a:rPr lang="en-US" sz="2400" dirty="0"/>
              <a:t>Messages are exclusively acquired by one consumer.</a:t>
            </a:r>
          </a:p>
          <a:p>
            <a:r>
              <a:rPr lang="en-US" sz="2400" dirty="0"/>
              <a:t>The queue length can be queried.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2F43B0-76BF-8E02-2BDE-54FB36BD703B}"/>
              </a:ext>
            </a:extLst>
          </p:cNvPr>
          <p:cNvSpPr/>
          <p:nvPr/>
        </p:nvSpPr>
        <p:spPr>
          <a:xfrm>
            <a:off x="3952811" y="4843568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049DD-CA40-FC99-FBA0-B190C5834F4C}"/>
              </a:ext>
            </a:extLst>
          </p:cNvPr>
          <p:cNvSpPr/>
          <p:nvPr/>
        </p:nvSpPr>
        <p:spPr>
          <a:xfrm>
            <a:off x="4220826" y="4982304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B3644-375A-CBE9-825B-2990B9056218}"/>
              </a:ext>
            </a:extLst>
          </p:cNvPr>
          <p:cNvSpPr/>
          <p:nvPr/>
        </p:nvSpPr>
        <p:spPr>
          <a:xfrm>
            <a:off x="4255052" y="5009105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1A09C-AA73-C586-A135-D090430F66AC}"/>
              </a:ext>
            </a:extLst>
          </p:cNvPr>
          <p:cNvSpPr/>
          <p:nvPr/>
        </p:nvSpPr>
        <p:spPr>
          <a:xfrm>
            <a:off x="4844681" y="4982305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394CF1-F523-6DD4-E416-A4E6AFE57F01}"/>
              </a:ext>
            </a:extLst>
          </p:cNvPr>
          <p:cNvSpPr/>
          <p:nvPr/>
        </p:nvSpPr>
        <p:spPr>
          <a:xfrm>
            <a:off x="4878907" y="5009106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8D9B4A-C67C-8FB1-71B5-633545618C0F}"/>
              </a:ext>
            </a:extLst>
          </p:cNvPr>
          <p:cNvSpPr/>
          <p:nvPr/>
        </p:nvSpPr>
        <p:spPr>
          <a:xfrm>
            <a:off x="5468536" y="4982306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9A99F-F880-5B00-4741-517125FBDE07}"/>
              </a:ext>
            </a:extLst>
          </p:cNvPr>
          <p:cNvSpPr/>
          <p:nvPr/>
        </p:nvSpPr>
        <p:spPr>
          <a:xfrm>
            <a:off x="5502762" y="50091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D5537F-A53F-DA25-A615-52ACFC804489}"/>
              </a:ext>
            </a:extLst>
          </p:cNvPr>
          <p:cNvSpPr/>
          <p:nvPr/>
        </p:nvSpPr>
        <p:spPr>
          <a:xfrm>
            <a:off x="3156850" y="5009105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B48B1DF-1469-7A04-A495-B93ADAF81001}"/>
              </a:ext>
            </a:extLst>
          </p:cNvPr>
          <p:cNvSpPr/>
          <p:nvPr/>
        </p:nvSpPr>
        <p:spPr>
          <a:xfrm>
            <a:off x="3746478" y="5264508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627DDE5B-2A63-405E-82A9-CAF79C73F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1568" y="5366195"/>
            <a:ext cx="528145" cy="52814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690F9B0-2035-B9DD-46D5-138FFFD442BA}"/>
              </a:ext>
            </a:extLst>
          </p:cNvPr>
          <p:cNvGrpSpPr/>
          <p:nvPr/>
        </p:nvGrpSpPr>
        <p:grpSpPr>
          <a:xfrm>
            <a:off x="6092391" y="4982307"/>
            <a:ext cx="589629" cy="912033"/>
            <a:chOff x="4435040" y="2978108"/>
            <a:chExt cx="589629" cy="9120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5228CF-B080-5DFD-6009-D43855484208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51F61B-3AFE-23BF-5759-A9D279D9AFFE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20" name="Graphic 19" descr="Document outline">
              <a:extLst>
                <a:ext uri="{FF2B5EF4-FFF2-40B4-BE49-F238E27FC236}">
                  <a16:creationId xmlns:a16="http://schemas.microsoft.com/office/drawing/2014/main" id="{AB4F72EF-B141-8B78-3A6E-9373348EE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21" name="Graphic 20" descr="Document outline">
            <a:extLst>
              <a:ext uri="{FF2B5EF4-FFF2-40B4-BE49-F238E27FC236}">
                <a16:creationId xmlns:a16="http://schemas.microsoft.com/office/drawing/2014/main" id="{7B3EE2AB-4409-386A-F853-002869453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423" y="5366195"/>
            <a:ext cx="528145" cy="528145"/>
          </a:xfrm>
          <a:prstGeom prst="rect">
            <a:avLst/>
          </a:prstGeom>
        </p:spPr>
      </p:pic>
      <p:pic>
        <p:nvPicPr>
          <p:cNvPr id="22" name="Graphic 21" descr="Document outline">
            <a:extLst>
              <a:ext uri="{FF2B5EF4-FFF2-40B4-BE49-F238E27FC236}">
                <a16:creationId xmlns:a16="http://schemas.microsoft.com/office/drawing/2014/main" id="{E234A71B-E52B-428A-B618-6B366FEFF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9278" y="5366195"/>
            <a:ext cx="528145" cy="52814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27C30B9-852F-11F7-7206-1648DD839FD7}"/>
              </a:ext>
            </a:extLst>
          </p:cNvPr>
          <p:cNvGrpSpPr/>
          <p:nvPr/>
        </p:nvGrpSpPr>
        <p:grpSpPr>
          <a:xfrm>
            <a:off x="6716246" y="4982308"/>
            <a:ext cx="589629" cy="912032"/>
            <a:chOff x="5058895" y="2978109"/>
            <a:chExt cx="589629" cy="9120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D3D07D-E828-0C0F-542A-B8206C3DAF7D}"/>
                </a:ext>
              </a:extLst>
            </p:cNvPr>
            <p:cNvSpPr/>
            <p:nvPr/>
          </p:nvSpPr>
          <p:spPr>
            <a:xfrm>
              <a:off x="5058895" y="2978109"/>
              <a:ext cx="589629" cy="901788"/>
            </a:xfrm>
            <a:prstGeom prst="rect">
              <a:avLst/>
            </a:prstGeom>
            <a:solidFill>
              <a:srgbClr val="419BD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D753B1-6E2D-56AC-5059-43CC8D55165A}"/>
                </a:ext>
              </a:extLst>
            </p:cNvPr>
            <p:cNvSpPr/>
            <p:nvPr/>
          </p:nvSpPr>
          <p:spPr>
            <a:xfrm>
              <a:off x="5093121" y="3004910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740</a:t>
              </a:r>
            </a:p>
          </p:txBody>
        </p:sp>
        <p:pic>
          <p:nvPicPr>
            <p:cNvPr id="26" name="Graphic 25" descr="Document outline">
              <a:extLst>
                <a:ext uri="{FF2B5EF4-FFF2-40B4-BE49-F238E27FC236}">
                  <a16:creationId xmlns:a16="http://schemas.microsoft.com/office/drawing/2014/main" id="{11FD3DE0-870F-6233-FF67-90FBBDB0F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9637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27" name="Graphic 26" descr="Document outline">
            <a:extLst>
              <a:ext uri="{FF2B5EF4-FFF2-40B4-BE49-F238E27FC236}">
                <a16:creationId xmlns:a16="http://schemas.microsoft.com/office/drawing/2014/main" id="{4C62F7C2-2CF6-9560-17DF-F63939508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104" y="5330722"/>
            <a:ext cx="528145" cy="52814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3F18EE-9F24-AEB5-B96E-D8B466599E87}"/>
              </a:ext>
            </a:extLst>
          </p:cNvPr>
          <p:cNvSpPr/>
          <p:nvPr/>
        </p:nvSpPr>
        <p:spPr>
          <a:xfrm>
            <a:off x="4220826" y="5958191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7BA049-CCE4-03F2-462D-4E3C3BBCB0F6}"/>
              </a:ext>
            </a:extLst>
          </p:cNvPr>
          <p:cNvSpPr/>
          <p:nvPr/>
        </p:nvSpPr>
        <p:spPr>
          <a:xfrm>
            <a:off x="4844679" y="5950703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64D8F0-011F-B480-F82A-579EC96C8796}"/>
              </a:ext>
            </a:extLst>
          </p:cNvPr>
          <p:cNvSpPr/>
          <p:nvPr/>
        </p:nvSpPr>
        <p:spPr>
          <a:xfrm>
            <a:off x="5464458" y="59507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308C404-4681-3137-88D8-29EE37A88B48}"/>
              </a:ext>
            </a:extLst>
          </p:cNvPr>
          <p:cNvSpPr/>
          <p:nvPr/>
        </p:nvSpPr>
        <p:spPr>
          <a:xfrm>
            <a:off x="6084237" y="5950701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9D2B541-C686-E2A5-CA07-18C8735C61DF}"/>
              </a:ext>
            </a:extLst>
          </p:cNvPr>
          <p:cNvSpPr/>
          <p:nvPr/>
        </p:nvSpPr>
        <p:spPr>
          <a:xfrm>
            <a:off x="6716774" y="5958190"/>
            <a:ext cx="589629" cy="239635"/>
          </a:xfrm>
          <a:prstGeom prst="roundRect">
            <a:avLst/>
          </a:prstGeom>
          <a:solidFill>
            <a:srgbClr val="00482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deleted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BCCF44-5347-C9E6-1ECF-C428DACAA26F}"/>
              </a:ext>
            </a:extLst>
          </p:cNvPr>
          <p:cNvSpPr/>
          <p:nvPr/>
        </p:nvSpPr>
        <p:spPr>
          <a:xfrm>
            <a:off x="2249338" y="4996494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0A94C91-707A-D2E5-91D6-59B34A8C9B66}"/>
              </a:ext>
            </a:extLst>
          </p:cNvPr>
          <p:cNvSpPr/>
          <p:nvPr/>
        </p:nvSpPr>
        <p:spPr>
          <a:xfrm>
            <a:off x="9095286" y="5033160"/>
            <a:ext cx="1028242" cy="99196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B7D11628-F530-D435-9DCD-71A5D88796A9}"/>
              </a:ext>
            </a:extLst>
          </p:cNvPr>
          <p:cNvSpPr/>
          <p:nvPr/>
        </p:nvSpPr>
        <p:spPr>
          <a:xfrm rot="16200000" flipH="1" flipV="1">
            <a:off x="8170962" y="4805618"/>
            <a:ext cx="291346" cy="1447053"/>
          </a:xfrm>
          <a:prstGeom prst="upArrow">
            <a:avLst/>
          </a:prstGeom>
          <a:solidFill>
            <a:srgbClr val="99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9C71C-CF93-7C2D-93E0-FEDC1B86FBC5}"/>
              </a:ext>
            </a:extLst>
          </p:cNvPr>
          <p:cNvGrpSpPr/>
          <p:nvPr/>
        </p:nvGrpSpPr>
        <p:grpSpPr>
          <a:xfrm>
            <a:off x="9358254" y="4433123"/>
            <a:ext cx="589629" cy="912033"/>
            <a:chOff x="4435040" y="2978108"/>
            <a:chExt cx="589629" cy="9120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CC2DF9-402D-EA7F-4607-0DEF4EE5A6D3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04B8340-F281-EB2F-20DD-1C1D851446C1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39" name="Graphic 38" descr="Document outline">
              <a:extLst>
                <a:ext uri="{FF2B5EF4-FFF2-40B4-BE49-F238E27FC236}">
                  <a16:creationId xmlns:a16="http://schemas.microsoft.com/office/drawing/2014/main" id="{D34C0C79-1C0B-2CE8-2BAA-F61CE1890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EE3B9F2D-B5EF-076A-DCED-389166E0B10E}"/>
              </a:ext>
            </a:extLst>
          </p:cNvPr>
          <p:cNvSpPr/>
          <p:nvPr/>
        </p:nvSpPr>
        <p:spPr>
          <a:xfrm>
            <a:off x="8185513" y="5980616"/>
            <a:ext cx="672781" cy="274386"/>
          </a:xfrm>
          <a:prstGeom prst="wedgeRectCallout">
            <a:avLst>
              <a:gd name="adj1" fmla="val -4080"/>
              <a:gd name="adj2" fmla="val -154720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</a:rPr>
              <a:t>transfer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FE0DA320-D25B-4912-A625-CDAFB8C513FA}"/>
              </a:ext>
            </a:extLst>
          </p:cNvPr>
          <p:cNvSpPr/>
          <p:nvPr/>
        </p:nvSpPr>
        <p:spPr>
          <a:xfrm>
            <a:off x="3232067" y="6255002"/>
            <a:ext cx="672781" cy="274386"/>
          </a:xfrm>
          <a:prstGeom prst="wedgeRectCallout">
            <a:avLst>
              <a:gd name="adj1" fmla="val -4080"/>
              <a:gd name="adj2" fmla="val -154720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977062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CCF2CA-E2A8-4896-887A-8FF0EAE83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" y="518160"/>
            <a:ext cx="11277599" cy="5638800"/>
          </a:xfrm>
        </p:spPr>
        <p:txBody>
          <a:bodyPr/>
          <a:lstStyle/>
          <a:p>
            <a:pPr marL="742950" indent="-742950">
              <a:buAutoNum type="arabicPeriod"/>
            </a:pPr>
            <a:endParaRPr lang="de-DE" sz="4000" dirty="0"/>
          </a:p>
          <a:p>
            <a:pPr marL="742950" indent="-742950" algn="ctr">
              <a:buAutoNum type="arabicPeriod"/>
            </a:pPr>
            <a:r>
              <a:rPr lang="de-DE" sz="4000" dirty="0"/>
              <a:t>For </a:t>
            </a:r>
            <a:r>
              <a:rPr lang="de-DE" sz="4000" dirty="0" err="1"/>
              <a:t>anyone</a:t>
            </a:r>
            <a:r>
              <a:rPr lang="de-DE" sz="4000" dirty="0"/>
              <a:t> </a:t>
            </a:r>
            <a:r>
              <a:rPr lang="de-DE" sz="4000" dirty="0" err="1"/>
              <a:t>thinking</a:t>
            </a:r>
            <a:r>
              <a:rPr lang="de-DE" sz="4000" dirty="0"/>
              <a:t> "Apache Kafka" </a:t>
            </a:r>
            <a:r>
              <a:rPr lang="de-DE" sz="4000" dirty="0" err="1"/>
              <a:t>here</a:t>
            </a:r>
            <a:r>
              <a:rPr lang="de-DE" sz="4000" dirty="0"/>
              <a:t> … </a:t>
            </a:r>
          </a:p>
          <a:p>
            <a:pPr marL="742950" indent="-742950" algn="ctr">
              <a:buAutoNum type="arabicPeriod"/>
            </a:pPr>
            <a:endParaRPr lang="de-DE" sz="4000" dirty="0"/>
          </a:p>
          <a:p>
            <a:pPr marL="742950" indent="-742950" algn="ctr">
              <a:buAutoNum type="arabicPeriod"/>
            </a:pPr>
            <a:r>
              <a:rPr lang="de-DE" sz="4000" dirty="0"/>
              <a:t>Kafka </a:t>
            </a:r>
            <a:r>
              <a:rPr lang="de-DE" sz="4000" dirty="0" err="1"/>
              <a:t>is</a:t>
            </a:r>
            <a:r>
              <a:rPr lang="de-DE" sz="4000" dirty="0"/>
              <a:t> not a </a:t>
            </a:r>
            <a:r>
              <a:rPr lang="de-DE" sz="4000" dirty="0" err="1"/>
              <a:t>message</a:t>
            </a:r>
            <a:r>
              <a:rPr lang="de-DE" sz="4000" dirty="0"/>
              <a:t> </a:t>
            </a:r>
            <a:r>
              <a:rPr lang="de-DE" sz="4000" dirty="0" err="1"/>
              <a:t>queue</a:t>
            </a:r>
            <a:r>
              <a:rPr lang="de-DE" sz="4000" dirty="0"/>
              <a:t>. </a:t>
            </a:r>
          </a:p>
          <a:p>
            <a:pPr marL="742950" indent="-7429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1801140-3979-0881-2C95-52D2E8C339C8}"/>
              </a:ext>
            </a:extLst>
          </p:cNvPr>
          <p:cNvSpPr/>
          <p:nvPr/>
        </p:nvSpPr>
        <p:spPr>
          <a:xfrm>
            <a:off x="6261800" y="1293967"/>
            <a:ext cx="5091999" cy="6540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Broker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25D6F-A556-3BD1-3AB3-65C8495C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message?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16638C-DA18-0B49-D3B0-0C367C1EE3AE}"/>
              </a:ext>
            </a:extLst>
          </p:cNvPr>
          <p:cNvSpPr>
            <a:spLocks noGrp="1"/>
          </p:cNvSpPr>
          <p:nvPr>
            <p:ph idx="33"/>
          </p:nvPr>
        </p:nvSpPr>
        <p:spPr/>
        <p:txBody>
          <a:bodyPr/>
          <a:lstStyle/>
          <a:p>
            <a:r>
              <a:rPr lang="en-US" dirty="0"/>
              <a:t>A message is an envelope annotated with metadata around a data structure to be moved between apps or services.</a:t>
            </a:r>
          </a:p>
          <a:p>
            <a:r>
              <a:rPr lang="en-US" dirty="0"/>
              <a:t>Data is for the apps</a:t>
            </a:r>
          </a:p>
          <a:p>
            <a:r>
              <a:rPr lang="en-US" dirty="0"/>
              <a:t>Metadata is for the messaging infrastructure and dispatch code.</a:t>
            </a:r>
          </a:p>
          <a:p>
            <a:pPr lvl="1"/>
            <a:r>
              <a:rPr lang="en-US" dirty="0"/>
              <a:t>To, Subject, Content-Type, </a:t>
            </a:r>
            <a:r>
              <a:rPr lang="en-US" dirty="0" err="1"/>
              <a:t>CorrelationId</a:t>
            </a:r>
            <a:r>
              <a:rPr lang="en-US" dirty="0"/>
              <a:t>, 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979DFE-E6DC-4142-68AB-BE1467DDA59A}"/>
              </a:ext>
            </a:extLst>
          </p:cNvPr>
          <p:cNvSpPr/>
          <p:nvPr/>
        </p:nvSpPr>
        <p:spPr>
          <a:xfrm>
            <a:off x="9793857" y="2224484"/>
            <a:ext cx="1559943" cy="3424270"/>
          </a:xfrm>
          <a:prstGeom prst="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App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44100A-0DBE-F392-07CE-A52FDDD0DCB1}"/>
              </a:ext>
            </a:extLst>
          </p:cNvPr>
          <p:cNvSpPr/>
          <p:nvPr/>
        </p:nvSpPr>
        <p:spPr>
          <a:xfrm>
            <a:off x="6234534" y="2224484"/>
            <a:ext cx="3197247" cy="3424270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Message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5FA5F8-5BBF-11D1-86FA-21833D2216C9}"/>
              </a:ext>
            </a:extLst>
          </p:cNvPr>
          <p:cNvGrpSpPr/>
          <p:nvPr/>
        </p:nvGrpSpPr>
        <p:grpSpPr>
          <a:xfrm>
            <a:off x="7016507" y="3942929"/>
            <a:ext cx="4193625" cy="1526102"/>
            <a:chOff x="7016507" y="3942929"/>
            <a:chExt cx="4193625" cy="152610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83340A-8F94-4144-0CAF-9720387AD2B0}"/>
                </a:ext>
              </a:extLst>
            </p:cNvPr>
            <p:cNvSpPr/>
            <p:nvPr/>
          </p:nvSpPr>
          <p:spPr>
            <a:xfrm>
              <a:off x="7016507" y="3942929"/>
              <a:ext cx="4193625" cy="1526102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Encoded Data Structure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CCB35D-30BA-D8AF-6554-4A46D2A329E7}"/>
                </a:ext>
              </a:extLst>
            </p:cNvPr>
            <p:cNvSpPr/>
            <p:nvPr/>
          </p:nvSpPr>
          <p:spPr>
            <a:xfrm>
              <a:off x="7136325" y="4296075"/>
              <a:ext cx="3985520" cy="110358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“name” : “Emma”,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“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lastname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” : “Example”,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“city” : “Roma”,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“country” : “Italy”,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9952116-CD97-27C3-D993-A3B6BF5BD72D}"/>
              </a:ext>
            </a:extLst>
          </p:cNvPr>
          <p:cNvSpPr/>
          <p:nvPr/>
        </p:nvSpPr>
        <p:spPr>
          <a:xfrm>
            <a:off x="7016508" y="2587092"/>
            <a:ext cx="2262877" cy="11035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to: /test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subject: Info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content-type: application/json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dataschema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612431-E113-7AED-20FC-E60F61779291}"/>
              </a:ext>
            </a:extLst>
          </p:cNvPr>
          <p:cNvCxnSpPr>
            <a:cxnSpLocks/>
          </p:cNvCxnSpPr>
          <p:nvPr/>
        </p:nvCxnSpPr>
        <p:spPr>
          <a:xfrm flipH="1">
            <a:off x="7722805" y="3358021"/>
            <a:ext cx="208104" cy="578598"/>
          </a:xfrm>
          <a:prstGeom prst="straightConnector1">
            <a:avLst/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CA937B-6966-131D-E09D-18F7A909A986}"/>
              </a:ext>
            </a:extLst>
          </p:cNvPr>
          <p:cNvSpPr txBox="1"/>
          <p:nvPr/>
        </p:nvSpPr>
        <p:spPr>
          <a:xfrm>
            <a:off x="6303545" y="457517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Body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A560187-5835-1BA7-6742-2960FEE1F508}"/>
              </a:ext>
            </a:extLst>
          </p:cNvPr>
          <p:cNvSpPr/>
          <p:nvPr/>
        </p:nvSpPr>
        <p:spPr>
          <a:xfrm>
            <a:off x="6776751" y="3936619"/>
            <a:ext cx="164080" cy="1526102"/>
          </a:xfrm>
          <a:prstGeom prst="leftBrac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00D973-BA33-5535-BDF4-C6BBD75BA6E0}"/>
              </a:ext>
            </a:extLst>
          </p:cNvPr>
          <p:cNvSpPr txBox="1"/>
          <p:nvPr/>
        </p:nvSpPr>
        <p:spPr>
          <a:xfrm>
            <a:off x="6261801" y="2944889"/>
            <a:ext cx="5613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Meta-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4877D9F8-6C7D-09A2-901F-E2614CF9A653}"/>
              </a:ext>
            </a:extLst>
          </p:cNvPr>
          <p:cNvSpPr/>
          <p:nvPr/>
        </p:nvSpPr>
        <p:spPr>
          <a:xfrm>
            <a:off x="6767700" y="2575103"/>
            <a:ext cx="164079" cy="1103587"/>
          </a:xfrm>
          <a:prstGeom prst="leftBrac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C2972D4-C2DF-C5C8-DA87-03698E8A407F}"/>
              </a:ext>
            </a:extLst>
          </p:cNvPr>
          <p:cNvSpPr/>
          <p:nvPr/>
        </p:nvSpPr>
        <p:spPr>
          <a:xfrm rot="16200000">
            <a:off x="10246932" y="3439565"/>
            <a:ext cx="580925" cy="64728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14CAC58-E945-FEA1-BD04-2F4FE72C2FC8}"/>
              </a:ext>
            </a:extLst>
          </p:cNvPr>
          <p:cNvSpPr/>
          <p:nvPr/>
        </p:nvSpPr>
        <p:spPr>
          <a:xfrm rot="16200000">
            <a:off x="7638980" y="1984006"/>
            <a:ext cx="814931" cy="588437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4" grpId="0" animBg="1"/>
      <p:bldP spid="26" grpId="0"/>
      <p:bldP spid="27" grpId="0" animBg="1"/>
      <p:bldP spid="28" grpId="0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gistered mail from Estonia to Germa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5" y="168275"/>
            <a:ext cx="8848725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64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D491-7A92-1BCE-CE91-FA34EE28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&amp; Receive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40DEE-0B10-EE63-F387-F34CDF1B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648" y="1043622"/>
            <a:ext cx="8340151" cy="543786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943D06EA-F35B-935F-CBE0-3AE64E5C56CE}"/>
              </a:ext>
            </a:extLst>
          </p:cNvPr>
          <p:cNvSpPr/>
          <p:nvPr/>
        </p:nvSpPr>
        <p:spPr>
          <a:xfrm>
            <a:off x="147938" y="3429000"/>
            <a:ext cx="2807506" cy="1633268"/>
          </a:xfrm>
          <a:prstGeom prst="wedgeRectCallout">
            <a:avLst>
              <a:gd name="adj1" fmla="val 69502"/>
              <a:gd name="adj2" fmla="val -48064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Messages are up to the application to design. You can use any encoding (like JSON) for payloads. </a:t>
            </a:r>
          </a:p>
        </p:txBody>
      </p:sp>
    </p:spTree>
    <p:extLst>
      <p:ext uri="{BB962C8B-B14F-4D97-AF65-F5344CB8AC3E}">
        <p14:creationId xmlns:p14="http://schemas.microsoft.com/office/powerpoint/2010/main" val="362839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4B37-28DF-5AAB-2421-4E6CDBC6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Reactive </a:t>
            </a:r>
            <a:br>
              <a:rPr lang="en-US" dirty="0"/>
            </a:br>
            <a:r>
              <a:rPr lang="en-US" dirty="0"/>
              <a:t>processing </a:t>
            </a:r>
            <a:br>
              <a:rPr lang="en-US" dirty="0"/>
            </a:br>
            <a:r>
              <a:rPr lang="en-US" dirty="0"/>
              <a:t>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15F-651F-9E43-C58F-9ADAE476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230" y="228576"/>
            <a:ext cx="7748644" cy="6400847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AC1DCD1-2FBC-E080-D8D8-C40B8DC6C4A0}"/>
              </a:ext>
            </a:extLst>
          </p:cNvPr>
          <p:cNvSpPr/>
          <p:nvPr/>
        </p:nvSpPr>
        <p:spPr>
          <a:xfrm>
            <a:off x="387126" y="3956649"/>
            <a:ext cx="3088257" cy="1633268"/>
          </a:xfrm>
          <a:prstGeom prst="wedgeRectCallout">
            <a:avLst>
              <a:gd name="adj1" fmla="val 77491"/>
              <a:gd name="adj2" fmla="val -127641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Modern programming models have a standard receive loop built for you that you extend with handlers. </a:t>
            </a:r>
          </a:p>
        </p:txBody>
      </p:sp>
    </p:spTree>
    <p:extLst>
      <p:ext uri="{BB962C8B-B14F-4D97-AF65-F5344CB8AC3E}">
        <p14:creationId xmlns:p14="http://schemas.microsoft.com/office/powerpoint/2010/main" val="6124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FFA536-C519-EA58-4B1F-14B48DC7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6096528" cy="342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802FD-5DC6-2396-A8BB-6668258D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72" y="0"/>
            <a:ext cx="6096528" cy="3429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58DF9-054C-C633-D3F0-301AC79FD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72" y="3428703"/>
            <a:ext cx="6096528" cy="3429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C67BC8-61D3-37EC-79A0-9E6839BE5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" y="3428406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6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2392-1DAC-4DB7-9439-1ECA9285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Queues are safe network bridges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CB4DD-50EF-4102-AFD3-4DDBC6AB8A1D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563290"/>
            <a:ext cx="11277599" cy="1061830"/>
          </a:xfrm>
        </p:spPr>
        <p:txBody>
          <a:bodyPr/>
          <a:lstStyle/>
          <a:p>
            <a:r>
              <a:rPr lang="en-US" sz="2400" dirty="0"/>
              <a:t>Some queue brokers </a:t>
            </a:r>
            <a:r>
              <a:rPr lang="en-US" sz="2400" u="sng" dirty="0"/>
              <a:t>can</a:t>
            </a:r>
            <a:r>
              <a:rPr lang="en-US" sz="2400" dirty="0"/>
              <a:t> be attached to one or more virtual networks and the public IP address space </a:t>
            </a:r>
            <a:r>
              <a:rPr lang="en-US" sz="2400" u="sng" dirty="0"/>
              <a:t>concurrently</a:t>
            </a:r>
            <a:r>
              <a:rPr lang="en-US" sz="2400" dirty="0"/>
              <a:t> and act as safe "Layer 7" (app-level) routers. </a:t>
            </a:r>
            <a:endParaRPr lang="en-US" sz="2400" u="sn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B3142E-F0EE-4530-B73E-A64F01E5A209}"/>
              </a:ext>
            </a:extLst>
          </p:cNvPr>
          <p:cNvSpPr/>
          <p:nvPr/>
        </p:nvSpPr>
        <p:spPr>
          <a:xfrm>
            <a:off x="4364605" y="3550865"/>
            <a:ext cx="2975113" cy="1987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prstDash val="dash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Service Bus Namespace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887968-F93F-4A9F-82D9-C349D52CC649}"/>
              </a:ext>
            </a:extLst>
          </p:cNvPr>
          <p:cNvSpPr/>
          <p:nvPr/>
        </p:nvSpPr>
        <p:spPr>
          <a:xfrm>
            <a:off x="8823515" y="3023918"/>
            <a:ext cx="2588151" cy="1578162"/>
          </a:xfrm>
          <a:prstGeom prst="rect">
            <a:avLst/>
          </a:prstGeom>
          <a:solidFill>
            <a:schemeClr val="dk1"/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6F4A4-B1EB-4AE0-9262-F6517BEFEB94}"/>
              </a:ext>
            </a:extLst>
          </p:cNvPr>
          <p:cNvSpPr txBox="1"/>
          <p:nvPr/>
        </p:nvSpPr>
        <p:spPr>
          <a:xfrm>
            <a:off x="8823514" y="2760349"/>
            <a:ext cx="2374048" cy="161583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50" b="1" dirty="0"/>
              <a:t>Customer Virtual Network: </a:t>
            </a:r>
            <a:r>
              <a:rPr lang="en-US" sz="1050" dirty="0"/>
              <a:t>10.1.0.0/16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E119DA-34F2-48C8-B987-F03D10258836}"/>
              </a:ext>
            </a:extLst>
          </p:cNvPr>
          <p:cNvSpPr/>
          <p:nvPr/>
        </p:nvSpPr>
        <p:spPr>
          <a:xfrm>
            <a:off x="9009633" y="3371908"/>
            <a:ext cx="2228510" cy="1094943"/>
          </a:xfrm>
          <a:prstGeom prst="rect">
            <a:avLst/>
          </a:prstGeom>
          <a:solidFill>
            <a:schemeClr val="bg1">
              <a:lumMod val="9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81DDC-0C21-4D94-841E-3C61C17CE218}"/>
              </a:ext>
            </a:extLst>
          </p:cNvPr>
          <p:cNvSpPr txBox="1"/>
          <p:nvPr/>
        </p:nvSpPr>
        <p:spPr>
          <a:xfrm>
            <a:off x="9009633" y="3144624"/>
            <a:ext cx="1590649" cy="16158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050" b="1" dirty="0"/>
              <a:t>Subnet 1: </a:t>
            </a:r>
            <a:r>
              <a:rPr lang="en-US" sz="1050" dirty="0"/>
              <a:t>10.1.1.0/24</a:t>
            </a:r>
          </a:p>
        </p:txBody>
      </p:sp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EC4F14A4-31B3-40FF-B6F1-67B287B86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8007" y="3633465"/>
            <a:ext cx="358917" cy="358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EB69B3-0247-4185-8B68-793439895595}"/>
              </a:ext>
            </a:extLst>
          </p:cNvPr>
          <p:cNvSpPr txBox="1"/>
          <p:nvPr/>
        </p:nvSpPr>
        <p:spPr>
          <a:xfrm>
            <a:off x="10302491" y="4017996"/>
            <a:ext cx="87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VM</a:t>
            </a:r>
            <a:br>
              <a:rPr lang="en-US" sz="900" dirty="0"/>
            </a:br>
            <a:r>
              <a:rPr lang="en-US" sz="900" dirty="0"/>
              <a:t>10.1.1.28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812E56-1F57-4482-A1C7-439F6D4282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59" b="89983" l="10000" r="90000">
                        <a14:foregroundMark x1="50000" y1="8659" x2="50000" y2="8659"/>
                        <a14:foregroundMark x1="30597" y1="45331" x2="30597" y2="45331"/>
                        <a14:foregroundMark x1="69403" y1="41766" x2="69403" y2="41766"/>
                        <a14:foregroundMark x1="51045" y1="38200" x2="51045" y2="3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004" y="3615568"/>
            <a:ext cx="457770" cy="4024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36703D-B85A-43E3-9B87-26BD20CF40B1}"/>
              </a:ext>
            </a:extLst>
          </p:cNvPr>
          <p:cNvSpPr txBox="1"/>
          <p:nvPr/>
        </p:nvSpPr>
        <p:spPr>
          <a:xfrm>
            <a:off x="9170684" y="4035280"/>
            <a:ext cx="1076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Private Endpoint 10.1.1.42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AA2624-6131-43A5-8F2A-FC8EFB7C6504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9937774" y="3812923"/>
            <a:ext cx="600233" cy="38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EA8883E-8BD6-4D6C-B9B7-AE9580D9D443}"/>
              </a:ext>
            </a:extLst>
          </p:cNvPr>
          <p:cNvSpPr/>
          <p:nvPr/>
        </p:nvSpPr>
        <p:spPr>
          <a:xfrm>
            <a:off x="8823515" y="5127206"/>
            <a:ext cx="2588151" cy="1578162"/>
          </a:xfrm>
          <a:prstGeom prst="rect">
            <a:avLst/>
          </a:prstGeom>
          <a:solidFill>
            <a:schemeClr val="dk1"/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3829DE-EF69-4C95-A823-80EF2F30C306}"/>
              </a:ext>
            </a:extLst>
          </p:cNvPr>
          <p:cNvSpPr txBox="1"/>
          <p:nvPr/>
        </p:nvSpPr>
        <p:spPr>
          <a:xfrm>
            <a:off x="8823514" y="4863637"/>
            <a:ext cx="2374048" cy="161583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50" b="1" dirty="0"/>
              <a:t>Customer Virtual Network: </a:t>
            </a:r>
            <a:r>
              <a:rPr lang="en-US" sz="1050" dirty="0"/>
              <a:t>10.2.0.0/16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8EA725-1250-45E8-9DC6-430E360EEFA9}"/>
              </a:ext>
            </a:extLst>
          </p:cNvPr>
          <p:cNvSpPr/>
          <p:nvPr/>
        </p:nvSpPr>
        <p:spPr>
          <a:xfrm>
            <a:off x="9009633" y="5475196"/>
            <a:ext cx="2228510" cy="1094943"/>
          </a:xfrm>
          <a:prstGeom prst="rect">
            <a:avLst/>
          </a:prstGeom>
          <a:solidFill>
            <a:schemeClr val="bg1">
              <a:lumMod val="9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B0FEA6-4DD9-494A-A9A6-33FB0D103CF5}"/>
              </a:ext>
            </a:extLst>
          </p:cNvPr>
          <p:cNvSpPr txBox="1"/>
          <p:nvPr/>
        </p:nvSpPr>
        <p:spPr>
          <a:xfrm>
            <a:off x="9009633" y="5247912"/>
            <a:ext cx="1590649" cy="16158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050" b="1" dirty="0"/>
              <a:t>Subnet 1: </a:t>
            </a:r>
            <a:r>
              <a:rPr lang="en-US" sz="1050" dirty="0"/>
              <a:t>10.2.1.0/24</a:t>
            </a:r>
          </a:p>
        </p:txBody>
      </p:sp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76E3B27B-D985-4AF1-90AF-038F7CEE3E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8007" y="5736753"/>
            <a:ext cx="358917" cy="3589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1D1791-863E-45F1-82C8-38B1918A7F70}"/>
              </a:ext>
            </a:extLst>
          </p:cNvPr>
          <p:cNvSpPr txBox="1"/>
          <p:nvPr/>
        </p:nvSpPr>
        <p:spPr>
          <a:xfrm>
            <a:off x="10302491" y="6121284"/>
            <a:ext cx="87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VM</a:t>
            </a:r>
            <a:br>
              <a:rPr lang="en-US" sz="900" dirty="0"/>
            </a:br>
            <a:r>
              <a:rPr lang="en-US" sz="900" dirty="0"/>
              <a:t>10.2.1.56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C1717B-A7AB-4BF3-86FB-F20AF9C079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59" b="89983" l="10000" r="90000">
                        <a14:foregroundMark x1="50000" y1="8659" x2="50000" y2="8659"/>
                        <a14:foregroundMark x1="30597" y1="45331" x2="30597" y2="45331"/>
                        <a14:foregroundMark x1="69403" y1="41766" x2="69403" y2="41766"/>
                        <a14:foregroundMark x1="51045" y1="38200" x2="51045" y2="3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004" y="5718856"/>
            <a:ext cx="457770" cy="4024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827E6A-F516-4154-87D4-EBB7210152A3}"/>
              </a:ext>
            </a:extLst>
          </p:cNvPr>
          <p:cNvSpPr txBox="1"/>
          <p:nvPr/>
        </p:nvSpPr>
        <p:spPr>
          <a:xfrm>
            <a:off x="9170684" y="6138568"/>
            <a:ext cx="1076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Private Endpoint 10.2.1.23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EBB438-6274-458B-B23E-FE1D286CE265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9937774" y="5916211"/>
            <a:ext cx="600233" cy="38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F3C4238-ABF5-4BC3-B1B4-8461BA86A638}"/>
              </a:ext>
            </a:extLst>
          </p:cNvPr>
          <p:cNvSpPr/>
          <p:nvPr/>
        </p:nvSpPr>
        <p:spPr>
          <a:xfrm>
            <a:off x="5244996" y="4107725"/>
            <a:ext cx="1387034" cy="534020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EEFBFE-7D7B-4F42-A5F3-EA52917AB8AA}"/>
              </a:ext>
            </a:extLst>
          </p:cNvPr>
          <p:cNvSpPr/>
          <p:nvPr/>
        </p:nvSpPr>
        <p:spPr>
          <a:xfrm>
            <a:off x="5350450" y="4211417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5C589D-04AA-46CF-A90D-1FB7784C7FBC}"/>
              </a:ext>
            </a:extLst>
          </p:cNvPr>
          <p:cNvSpPr/>
          <p:nvPr/>
        </p:nvSpPr>
        <p:spPr>
          <a:xfrm>
            <a:off x="5841382" y="4211418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38" name="Graphic 37" descr="Document outline">
            <a:extLst>
              <a:ext uri="{FF2B5EF4-FFF2-40B4-BE49-F238E27FC236}">
                <a16:creationId xmlns:a16="http://schemas.microsoft.com/office/drawing/2014/main" id="{FA4AB332-A4FD-42D4-B926-EB10F9AEB3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2546" y="4292455"/>
            <a:ext cx="207807" cy="19298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C07FAAC-02C9-4200-986F-AAC8F95129FB}"/>
              </a:ext>
            </a:extLst>
          </p:cNvPr>
          <p:cNvSpPr/>
          <p:nvPr/>
        </p:nvSpPr>
        <p:spPr>
          <a:xfrm>
            <a:off x="6086848" y="4211418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40" name="Graphic 39" descr="Document outline">
            <a:extLst>
              <a:ext uri="{FF2B5EF4-FFF2-40B4-BE49-F238E27FC236}">
                <a16:creationId xmlns:a16="http://schemas.microsoft.com/office/drawing/2014/main" id="{65313B22-9588-4172-9554-2D4033D520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8943" y="4292455"/>
            <a:ext cx="207807" cy="192985"/>
          </a:xfrm>
          <a:prstGeom prst="rect">
            <a:avLst/>
          </a:prstGeom>
        </p:spPr>
      </p:pic>
      <p:pic>
        <p:nvPicPr>
          <p:cNvPr id="41" name="Graphic 40" descr="Document outline">
            <a:extLst>
              <a:ext uri="{FF2B5EF4-FFF2-40B4-BE49-F238E27FC236}">
                <a16:creationId xmlns:a16="http://schemas.microsoft.com/office/drawing/2014/main" id="{845F785F-F086-4886-B3A3-C39F8EFCE6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3478" y="4292455"/>
            <a:ext cx="207807" cy="19298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C9CA4B0-0884-4B0E-9717-24B6AD0F8703}"/>
              </a:ext>
            </a:extLst>
          </p:cNvPr>
          <p:cNvSpPr/>
          <p:nvPr/>
        </p:nvSpPr>
        <p:spPr>
          <a:xfrm>
            <a:off x="5244996" y="4689269"/>
            <a:ext cx="1387034" cy="534020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6A8E91-96E7-451D-8FAA-C885437B04AE}"/>
              </a:ext>
            </a:extLst>
          </p:cNvPr>
          <p:cNvSpPr/>
          <p:nvPr/>
        </p:nvSpPr>
        <p:spPr>
          <a:xfrm>
            <a:off x="5350450" y="4778905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49D9D4-D97E-4B2D-9477-210CFF8D73B5}"/>
              </a:ext>
            </a:extLst>
          </p:cNvPr>
          <p:cNvSpPr/>
          <p:nvPr/>
        </p:nvSpPr>
        <p:spPr>
          <a:xfrm>
            <a:off x="5595916" y="4778905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3258E853-2796-4119-99FD-C11512C03C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2546" y="4859942"/>
            <a:ext cx="207807" cy="19298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5A1A557-9F32-48E5-8332-41B3C4ADA13A}"/>
              </a:ext>
            </a:extLst>
          </p:cNvPr>
          <p:cNvSpPr/>
          <p:nvPr/>
        </p:nvSpPr>
        <p:spPr>
          <a:xfrm>
            <a:off x="6086848" y="4778906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60" name="Graphic 59" descr="Document outline">
            <a:extLst>
              <a:ext uri="{FF2B5EF4-FFF2-40B4-BE49-F238E27FC236}">
                <a16:creationId xmlns:a16="http://schemas.microsoft.com/office/drawing/2014/main" id="{147E7BB1-C519-4B58-B448-C8366CF666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8943" y="4859942"/>
            <a:ext cx="207807" cy="192985"/>
          </a:xfrm>
          <a:prstGeom prst="rect">
            <a:avLst/>
          </a:prstGeom>
        </p:spPr>
      </p:pic>
      <p:pic>
        <p:nvPicPr>
          <p:cNvPr id="61" name="Graphic 60" descr="Document outline">
            <a:extLst>
              <a:ext uri="{FF2B5EF4-FFF2-40B4-BE49-F238E27FC236}">
                <a16:creationId xmlns:a16="http://schemas.microsoft.com/office/drawing/2014/main" id="{86BDBE3A-22A0-481B-B3E1-CFD2F1C149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8012" y="4859942"/>
            <a:ext cx="207807" cy="192985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E813C55-43AF-4745-AED6-AD40FE872BB9}"/>
              </a:ext>
            </a:extLst>
          </p:cNvPr>
          <p:cNvCxnSpPr>
            <a:cxnSpLocks/>
            <a:stCxn id="31" idx="1"/>
            <a:endCxn id="43" idx="3"/>
          </p:cNvCxnSpPr>
          <p:nvPr/>
        </p:nvCxnSpPr>
        <p:spPr>
          <a:xfrm flipH="1" flipV="1">
            <a:off x="6632030" y="4956279"/>
            <a:ext cx="2847974" cy="96379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0C076EB-FCF0-41DD-9EB4-B44815D1BD55}"/>
              </a:ext>
            </a:extLst>
          </p:cNvPr>
          <p:cNvCxnSpPr>
            <a:cxnSpLocks/>
            <a:stCxn id="20" idx="1"/>
            <a:endCxn id="35" idx="3"/>
          </p:cNvCxnSpPr>
          <p:nvPr/>
        </p:nvCxnSpPr>
        <p:spPr>
          <a:xfrm flipH="1">
            <a:off x="6632030" y="3816782"/>
            <a:ext cx="2847974" cy="55795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0014D0E0-539A-4886-9B9B-EA8F4235B8C8}"/>
              </a:ext>
            </a:extLst>
          </p:cNvPr>
          <p:cNvSpPr/>
          <p:nvPr/>
        </p:nvSpPr>
        <p:spPr>
          <a:xfrm>
            <a:off x="672460" y="3812999"/>
            <a:ext cx="2588151" cy="1578162"/>
          </a:xfrm>
          <a:prstGeom prst="rect">
            <a:avLst/>
          </a:prstGeom>
          <a:solidFill>
            <a:schemeClr val="dk1"/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47C73D5-7895-4968-A6E0-12317DEDA919}"/>
              </a:ext>
            </a:extLst>
          </p:cNvPr>
          <p:cNvSpPr txBox="1"/>
          <p:nvPr/>
        </p:nvSpPr>
        <p:spPr>
          <a:xfrm>
            <a:off x="672460" y="3559480"/>
            <a:ext cx="974626" cy="161583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50" b="1" dirty="0"/>
              <a:t>Public Network</a:t>
            </a:r>
            <a:endParaRPr lang="en-US" sz="105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D6CDA13-60A9-4EC0-9A8E-A1DDDD2CEADE}"/>
              </a:ext>
            </a:extLst>
          </p:cNvPr>
          <p:cNvSpPr/>
          <p:nvPr/>
        </p:nvSpPr>
        <p:spPr>
          <a:xfrm>
            <a:off x="821223" y="4143956"/>
            <a:ext cx="1890773" cy="1094943"/>
          </a:xfrm>
          <a:prstGeom prst="rect">
            <a:avLst/>
          </a:prstGeom>
          <a:solidFill>
            <a:schemeClr val="bg1">
              <a:lumMod val="9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FB96724-2594-46CF-99EB-EE75DD9EACDC}"/>
              </a:ext>
            </a:extLst>
          </p:cNvPr>
          <p:cNvSpPr txBox="1"/>
          <p:nvPr/>
        </p:nvSpPr>
        <p:spPr>
          <a:xfrm>
            <a:off x="821223" y="3916672"/>
            <a:ext cx="1590649" cy="16158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050" b="1" dirty="0"/>
              <a:t>Customer NAT</a:t>
            </a:r>
            <a:endParaRPr lang="en-US" sz="1050" dirty="0"/>
          </a:p>
        </p:txBody>
      </p:sp>
      <p:pic>
        <p:nvPicPr>
          <p:cNvPr id="93" name="Graphic 92" descr="Server with solid fill">
            <a:extLst>
              <a:ext uri="{FF2B5EF4-FFF2-40B4-BE49-F238E27FC236}">
                <a16:creationId xmlns:a16="http://schemas.microsoft.com/office/drawing/2014/main" id="{730E1748-3890-45F8-BE82-44C9C55DE9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05" y="4401982"/>
            <a:ext cx="358917" cy="358917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20EFAC27-EFA1-479A-A2E7-F1B2CD3EE64B}"/>
              </a:ext>
            </a:extLst>
          </p:cNvPr>
          <p:cNvSpPr txBox="1"/>
          <p:nvPr/>
        </p:nvSpPr>
        <p:spPr>
          <a:xfrm>
            <a:off x="736018" y="4751032"/>
            <a:ext cx="87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Client</a:t>
            </a:r>
            <a:br>
              <a:rPr lang="en-US" sz="900" dirty="0"/>
            </a:br>
            <a:r>
              <a:rPr lang="en-US" sz="900" dirty="0"/>
              <a:t>192.168.1.2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CEAB03C-526D-4DFF-95F0-A1D127AF502F}"/>
              </a:ext>
            </a:extLst>
          </p:cNvPr>
          <p:cNvSpPr/>
          <p:nvPr/>
        </p:nvSpPr>
        <p:spPr>
          <a:xfrm>
            <a:off x="4190823" y="4412436"/>
            <a:ext cx="263894" cy="262663"/>
          </a:xfrm>
          <a:prstGeom prst="ellipse">
            <a:avLst/>
          </a:prstGeom>
          <a:solidFill>
            <a:srgbClr val="FFC000"/>
          </a:solidFill>
          <a:ln>
            <a:solidFill>
              <a:schemeClr val="accent3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D2E8C35-9CC1-4B73-A3F8-52F4534CE7E6}"/>
              </a:ext>
            </a:extLst>
          </p:cNvPr>
          <p:cNvSpPr/>
          <p:nvPr/>
        </p:nvSpPr>
        <p:spPr>
          <a:xfrm>
            <a:off x="2552297" y="4412436"/>
            <a:ext cx="263894" cy="262663"/>
          </a:xfrm>
          <a:prstGeom prst="ellipse">
            <a:avLst/>
          </a:prstGeom>
          <a:solidFill>
            <a:srgbClr val="FFC000"/>
          </a:solidFill>
          <a:ln>
            <a:solidFill>
              <a:schemeClr val="accent3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669998F-8D6F-4448-BF8D-167CE98DA07F}"/>
              </a:ext>
            </a:extLst>
          </p:cNvPr>
          <p:cNvCxnSpPr>
            <a:cxnSpLocks/>
            <a:stCxn id="97" idx="6"/>
            <a:endCxn id="96" idx="2"/>
          </p:cNvCxnSpPr>
          <p:nvPr/>
        </p:nvCxnSpPr>
        <p:spPr>
          <a:xfrm>
            <a:off x="2816191" y="4543768"/>
            <a:ext cx="1374632" cy="0"/>
          </a:xfrm>
          <a:prstGeom prst="straightConnector1">
            <a:avLst/>
          </a:prstGeom>
          <a:ln w="190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570C338F-FE03-461C-8452-D9442E0E4AA4}"/>
              </a:ext>
            </a:extLst>
          </p:cNvPr>
          <p:cNvSpPr/>
          <p:nvPr/>
        </p:nvSpPr>
        <p:spPr>
          <a:xfrm>
            <a:off x="7207771" y="4154471"/>
            <a:ext cx="263894" cy="262663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652C83F-F8AE-44F6-B92D-5F688EBAC5BE}"/>
              </a:ext>
            </a:extLst>
          </p:cNvPr>
          <p:cNvSpPr/>
          <p:nvPr/>
        </p:nvSpPr>
        <p:spPr>
          <a:xfrm>
            <a:off x="7187574" y="4943662"/>
            <a:ext cx="263894" cy="262663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400ECAF-27B2-47A3-8F8C-486D523E9DBC}"/>
              </a:ext>
            </a:extLst>
          </p:cNvPr>
          <p:cNvSpPr/>
          <p:nvPr/>
        </p:nvSpPr>
        <p:spPr>
          <a:xfrm>
            <a:off x="3605601" y="4151843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106" name="Graphic 105" descr="Document outline">
            <a:extLst>
              <a:ext uri="{FF2B5EF4-FFF2-40B4-BE49-F238E27FC236}">
                <a16:creationId xmlns:a16="http://schemas.microsoft.com/office/drawing/2014/main" id="{603D4329-BE9F-47CE-80A5-89886B2440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7697" y="4232881"/>
            <a:ext cx="207807" cy="192985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F45A4E9-179C-4BC8-A86A-881B7C640735}"/>
              </a:ext>
            </a:extLst>
          </p:cNvPr>
          <p:cNvCxnSpPr/>
          <p:nvPr/>
        </p:nvCxnSpPr>
        <p:spPr>
          <a:xfrm>
            <a:off x="3493507" y="4078255"/>
            <a:ext cx="47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DACC30E-3C2C-45C0-9169-63E361A36108}"/>
              </a:ext>
            </a:extLst>
          </p:cNvPr>
          <p:cNvSpPr/>
          <p:nvPr/>
        </p:nvSpPr>
        <p:spPr>
          <a:xfrm>
            <a:off x="7893528" y="3718359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110" name="Graphic 109" descr="Document outline">
            <a:extLst>
              <a:ext uri="{FF2B5EF4-FFF2-40B4-BE49-F238E27FC236}">
                <a16:creationId xmlns:a16="http://schemas.microsoft.com/office/drawing/2014/main" id="{CE55F3D5-7106-4339-ABA7-D4057742C6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5624" y="3799397"/>
            <a:ext cx="207807" cy="192985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7D33587-B338-4DFB-8E1B-4857B4269521}"/>
              </a:ext>
            </a:extLst>
          </p:cNvPr>
          <p:cNvCxnSpPr/>
          <p:nvPr/>
        </p:nvCxnSpPr>
        <p:spPr>
          <a:xfrm>
            <a:off x="7781434" y="3644771"/>
            <a:ext cx="47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59C6A47-042E-44E0-B91F-2F2E37A0FAEE}"/>
              </a:ext>
            </a:extLst>
          </p:cNvPr>
          <p:cNvSpPr/>
          <p:nvPr/>
        </p:nvSpPr>
        <p:spPr>
          <a:xfrm>
            <a:off x="7893528" y="4886890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113" name="Graphic 112" descr="Document outline">
            <a:extLst>
              <a:ext uri="{FF2B5EF4-FFF2-40B4-BE49-F238E27FC236}">
                <a16:creationId xmlns:a16="http://schemas.microsoft.com/office/drawing/2014/main" id="{6E8E138E-DC96-43FE-AEC6-15D78039B3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5624" y="4967928"/>
            <a:ext cx="207807" cy="192985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3A32622-2058-4560-933F-9C0FA141732C}"/>
              </a:ext>
            </a:extLst>
          </p:cNvPr>
          <p:cNvCxnSpPr/>
          <p:nvPr/>
        </p:nvCxnSpPr>
        <p:spPr>
          <a:xfrm>
            <a:off x="7781434" y="4813302"/>
            <a:ext cx="47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BB52B37-3F73-20B0-0CCC-525B7A1C25B1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4364605" y="4360880"/>
            <a:ext cx="880391" cy="183565"/>
          </a:xfrm>
          <a:prstGeom prst="straightConnector1">
            <a:avLst/>
          </a:prstGeom>
          <a:ln w="190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1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upload.wikimedia.org/wikipedia/commons/4/4c/Junge_Frau_mit_Taubenpost.jpg">
            <a:extLst>
              <a:ext uri="{FF2B5EF4-FFF2-40B4-BE49-F238E27FC236}">
                <a16:creationId xmlns:a16="http://schemas.microsoft.com/office/drawing/2014/main" id="{B73B50FB-C9D1-62F7-AAE9-336C5207E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0" b="24801"/>
          <a:stretch/>
        </p:blipFill>
        <p:spPr bwMode="auto">
          <a:xfrm>
            <a:off x="825689" y="0"/>
            <a:ext cx="106837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183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4"/>
          <p:cNvSpPr/>
          <p:nvPr/>
        </p:nvSpPr>
        <p:spPr bwMode="auto">
          <a:xfrm flipH="1">
            <a:off x="9081433" y="487"/>
            <a:ext cx="3110563" cy="68570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Pfeil nach oben und unten 153"/>
          <p:cNvSpPr/>
          <p:nvPr/>
        </p:nvSpPr>
        <p:spPr bwMode="auto">
          <a:xfrm>
            <a:off x="2640556" y="1189499"/>
            <a:ext cx="350775" cy="4908122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03697" y="1253640"/>
            <a:ext cx="2869260" cy="4350721"/>
          </a:xfrm>
        </p:spPr>
        <p:txBody>
          <a:bodyPr vert="horz" lIns="105877" tIns="0" rIns="105877" bIns="0" rtlCol="0" anchor="ctr">
            <a:noAutofit/>
          </a:bodyPr>
          <a:lstStyle/>
          <a:p>
            <a:pPr algn="ctr"/>
            <a:endParaRPr lang="de-DE" sz="1961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de-DE" sz="1961" dirty="0" err="1">
                <a:solidFill>
                  <a:schemeClr val="bg1"/>
                </a:solidFill>
                <a:latin typeface="+mn-lt"/>
              </a:rPr>
              <a:t>Observing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queue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length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trends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allows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spinning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up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further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resources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needed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to handle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exceptional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load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25" name="Pfeil nach rechts 24"/>
          <p:cNvSpPr/>
          <p:nvPr/>
        </p:nvSpPr>
        <p:spPr>
          <a:xfrm>
            <a:off x="3304304" y="3897910"/>
            <a:ext cx="2289008" cy="28996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7" name="Nach oben gebogener Pfeil 26"/>
          <p:cNvSpPr/>
          <p:nvPr/>
        </p:nvSpPr>
        <p:spPr>
          <a:xfrm flipV="1">
            <a:off x="3304303" y="1954913"/>
            <a:ext cx="3332626" cy="1725030"/>
          </a:xfrm>
          <a:prstGeom prst="bentUpArrow">
            <a:avLst>
              <a:gd name="adj1" fmla="val 9699"/>
              <a:gd name="adj2" fmla="val 9895"/>
              <a:gd name="adj3" fmla="val 872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28" name="Nach oben gebogener Pfeil 27"/>
          <p:cNvSpPr/>
          <p:nvPr/>
        </p:nvSpPr>
        <p:spPr>
          <a:xfrm>
            <a:off x="3342881" y="4405846"/>
            <a:ext cx="3294048" cy="963453"/>
          </a:xfrm>
          <a:prstGeom prst="bentUpArrow">
            <a:avLst>
              <a:gd name="adj1" fmla="val 19584"/>
              <a:gd name="adj2" fmla="val 19851"/>
              <a:gd name="adj3" fmla="val 1367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grpSp>
        <p:nvGrpSpPr>
          <p:cNvPr id="26" name="Gruppieren 25"/>
          <p:cNvGrpSpPr/>
          <p:nvPr/>
        </p:nvGrpSpPr>
        <p:grpSpPr>
          <a:xfrm>
            <a:off x="175673" y="4346198"/>
            <a:ext cx="831822" cy="1547639"/>
            <a:chOff x="188739" y="4818464"/>
            <a:chExt cx="848502" cy="1578672"/>
          </a:xfrm>
        </p:grpSpPr>
        <p:grpSp>
          <p:nvGrpSpPr>
            <p:cNvPr id="29" name="Gruppieren 28"/>
            <p:cNvGrpSpPr/>
            <p:nvPr/>
          </p:nvGrpSpPr>
          <p:grpSpPr>
            <a:xfrm>
              <a:off x="698261" y="5222878"/>
              <a:ext cx="242038" cy="430466"/>
              <a:chOff x="515007" y="1663813"/>
              <a:chExt cx="462455" cy="822483"/>
            </a:xfrm>
          </p:grpSpPr>
          <p:sp>
            <p:nvSpPr>
              <p:cNvPr id="30" name="Rechteck 2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1" name="Rechteck 3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33" name="Gruppieren 32"/>
            <p:cNvGrpSpPr/>
            <p:nvPr/>
          </p:nvGrpSpPr>
          <p:grpSpPr>
            <a:xfrm>
              <a:off x="795203" y="5825367"/>
              <a:ext cx="242038" cy="430466"/>
              <a:chOff x="515007" y="1663813"/>
              <a:chExt cx="462455" cy="822483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5" name="Rechteck 3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53" name="Gruppieren 52"/>
            <p:cNvGrpSpPr/>
            <p:nvPr/>
          </p:nvGrpSpPr>
          <p:grpSpPr>
            <a:xfrm>
              <a:off x="418289" y="4818464"/>
              <a:ext cx="242038" cy="430466"/>
              <a:chOff x="515007" y="1663813"/>
              <a:chExt cx="462455" cy="822483"/>
            </a:xfrm>
          </p:grpSpPr>
          <p:sp>
            <p:nvSpPr>
              <p:cNvPr id="54" name="Rechteck 5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5" name="Rechteck 5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57" name="Gruppieren 56"/>
            <p:cNvGrpSpPr/>
            <p:nvPr/>
          </p:nvGrpSpPr>
          <p:grpSpPr>
            <a:xfrm>
              <a:off x="481944" y="5825367"/>
              <a:ext cx="242038" cy="430466"/>
              <a:chOff x="515007" y="1663813"/>
              <a:chExt cx="462455" cy="822483"/>
            </a:xfrm>
          </p:grpSpPr>
          <p:sp>
            <p:nvSpPr>
              <p:cNvPr id="58" name="Rechteck 5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9" name="Rechteck 5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77" name="Gruppieren 76"/>
            <p:cNvGrpSpPr/>
            <p:nvPr/>
          </p:nvGrpSpPr>
          <p:grpSpPr>
            <a:xfrm>
              <a:off x="241729" y="5100997"/>
              <a:ext cx="242038" cy="430466"/>
              <a:chOff x="515007" y="1663813"/>
              <a:chExt cx="462455" cy="822483"/>
            </a:xfrm>
          </p:grpSpPr>
          <p:sp>
            <p:nvSpPr>
              <p:cNvPr id="78" name="Rechteck 7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188739" y="5966670"/>
              <a:ext cx="242038" cy="430466"/>
              <a:chOff x="515007" y="1663813"/>
              <a:chExt cx="462455" cy="822483"/>
            </a:xfrm>
          </p:grpSpPr>
          <p:sp>
            <p:nvSpPr>
              <p:cNvPr id="82" name="Rechteck 8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3" name="Rechteck 8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grpSp>
        <p:nvGrpSpPr>
          <p:cNvPr id="19" name="Gruppieren 18"/>
          <p:cNvGrpSpPr/>
          <p:nvPr/>
        </p:nvGrpSpPr>
        <p:grpSpPr>
          <a:xfrm>
            <a:off x="991087" y="2907389"/>
            <a:ext cx="749825" cy="1505883"/>
            <a:chOff x="209935" y="3262600"/>
            <a:chExt cx="764861" cy="153607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694132" y="4368213"/>
              <a:ext cx="242038" cy="430466"/>
              <a:chOff x="515007" y="1663813"/>
              <a:chExt cx="462455" cy="822483"/>
            </a:xfrm>
          </p:grpSpPr>
          <p:sp>
            <p:nvSpPr>
              <p:cNvPr id="4" name="Rechteck 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" name="Rechteck 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732758" y="3492218"/>
              <a:ext cx="242038" cy="430466"/>
              <a:chOff x="515007" y="1663813"/>
              <a:chExt cx="462455" cy="822483"/>
            </a:xfrm>
          </p:grpSpPr>
          <p:sp>
            <p:nvSpPr>
              <p:cNvPr id="38" name="Rechteck 3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9" name="Rechteck 3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49" name="Gruppieren 48"/>
            <p:cNvGrpSpPr/>
            <p:nvPr/>
          </p:nvGrpSpPr>
          <p:grpSpPr>
            <a:xfrm>
              <a:off x="481939" y="3860885"/>
              <a:ext cx="242038" cy="430466"/>
              <a:chOff x="515007" y="1663813"/>
              <a:chExt cx="462455" cy="822483"/>
            </a:xfrm>
          </p:grpSpPr>
          <p:sp>
            <p:nvSpPr>
              <p:cNvPr id="50" name="Rechteck 4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1" name="Rechteck 5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1" name="Gruppieren 60"/>
            <p:cNvGrpSpPr/>
            <p:nvPr/>
          </p:nvGrpSpPr>
          <p:grpSpPr>
            <a:xfrm>
              <a:off x="545531" y="3262600"/>
              <a:ext cx="242038" cy="430466"/>
              <a:chOff x="515007" y="1663813"/>
              <a:chExt cx="462455" cy="822483"/>
            </a:xfrm>
          </p:grpSpPr>
          <p:sp>
            <p:nvSpPr>
              <p:cNvPr id="62" name="Rechteck 6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3" name="Rechteck 6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73" name="Gruppieren 72"/>
            <p:cNvGrpSpPr/>
            <p:nvPr/>
          </p:nvGrpSpPr>
          <p:grpSpPr>
            <a:xfrm>
              <a:off x="209935" y="4235324"/>
              <a:ext cx="242038" cy="430466"/>
              <a:chOff x="515007" y="1663813"/>
              <a:chExt cx="462455" cy="822483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5" name="Rechteck 7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5" name="Gruppieren 84"/>
            <p:cNvGrpSpPr/>
            <p:nvPr/>
          </p:nvGrpSpPr>
          <p:grpSpPr>
            <a:xfrm>
              <a:off x="241729" y="3403903"/>
              <a:ext cx="242038" cy="430466"/>
              <a:chOff x="515007" y="1663813"/>
              <a:chExt cx="462455" cy="822483"/>
            </a:xfrm>
          </p:grpSpPr>
          <p:sp>
            <p:nvSpPr>
              <p:cNvPr id="86" name="Rechteck 8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grpSp>
        <p:nvGrpSpPr>
          <p:cNvPr id="20" name="Gruppieren 19"/>
          <p:cNvGrpSpPr/>
          <p:nvPr/>
        </p:nvGrpSpPr>
        <p:grpSpPr>
          <a:xfrm>
            <a:off x="248285" y="1664057"/>
            <a:ext cx="719081" cy="1483642"/>
            <a:chOff x="253263" y="1696928"/>
            <a:chExt cx="733500" cy="1513392"/>
          </a:xfrm>
        </p:grpSpPr>
        <p:grpSp>
          <p:nvGrpSpPr>
            <p:cNvPr id="41" name="Gruppieren 40"/>
            <p:cNvGrpSpPr/>
            <p:nvPr/>
          </p:nvGrpSpPr>
          <p:grpSpPr>
            <a:xfrm>
              <a:off x="744725" y="2774520"/>
              <a:ext cx="242038" cy="430466"/>
              <a:chOff x="515007" y="1663813"/>
              <a:chExt cx="462455" cy="822483"/>
            </a:xfrm>
          </p:grpSpPr>
          <p:sp>
            <p:nvSpPr>
              <p:cNvPr id="42" name="Rechteck 4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3" name="Rechteck 4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45" name="Gruppieren 44"/>
            <p:cNvGrpSpPr/>
            <p:nvPr/>
          </p:nvGrpSpPr>
          <p:grpSpPr>
            <a:xfrm>
              <a:off x="698261" y="2065125"/>
              <a:ext cx="242038" cy="430466"/>
              <a:chOff x="515007" y="1663813"/>
              <a:chExt cx="462455" cy="822483"/>
            </a:xfrm>
          </p:grpSpPr>
          <p:sp>
            <p:nvSpPr>
              <p:cNvPr id="46" name="Rechteck 4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7" name="Rechteck 4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5" name="Gruppieren 64"/>
            <p:cNvGrpSpPr/>
            <p:nvPr/>
          </p:nvGrpSpPr>
          <p:grpSpPr>
            <a:xfrm>
              <a:off x="430778" y="2427172"/>
              <a:ext cx="242038" cy="430466"/>
              <a:chOff x="515007" y="1663813"/>
              <a:chExt cx="462455" cy="822483"/>
            </a:xfrm>
          </p:grpSpPr>
          <p:sp>
            <p:nvSpPr>
              <p:cNvPr id="66" name="Rechteck 6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9" name="Gruppieren 68"/>
            <p:cNvGrpSpPr/>
            <p:nvPr/>
          </p:nvGrpSpPr>
          <p:grpSpPr>
            <a:xfrm>
              <a:off x="512250" y="1696928"/>
              <a:ext cx="242038" cy="430466"/>
              <a:chOff x="515007" y="1663813"/>
              <a:chExt cx="462455" cy="822483"/>
            </a:xfrm>
          </p:grpSpPr>
          <p:sp>
            <p:nvSpPr>
              <p:cNvPr id="70" name="Rechteck 6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1" name="Rechteck 7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280227" y="2779854"/>
              <a:ext cx="242038" cy="430466"/>
              <a:chOff x="515007" y="1663813"/>
              <a:chExt cx="462455" cy="822483"/>
            </a:xfrm>
          </p:grpSpPr>
          <p:sp>
            <p:nvSpPr>
              <p:cNvPr id="90" name="Rechteck 8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1" name="Rechteck 9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93" name="Gruppieren 92"/>
            <p:cNvGrpSpPr/>
            <p:nvPr/>
          </p:nvGrpSpPr>
          <p:grpSpPr>
            <a:xfrm>
              <a:off x="253263" y="1928540"/>
              <a:ext cx="242038" cy="430466"/>
              <a:chOff x="515007" y="1663813"/>
              <a:chExt cx="462455" cy="822483"/>
            </a:xfrm>
          </p:grpSpPr>
          <p:sp>
            <p:nvSpPr>
              <p:cNvPr id="94" name="Rechteck 9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5" name="Rechteck 9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sp>
        <p:nvSpPr>
          <p:cNvPr id="12" name="Rechteck 11"/>
          <p:cNvSpPr/>
          <p:nvPr/>
        </p:nvSpPr>
        <p:spPr>
          <a:xfrm>
            <a:off x="2298687" y="3661396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00" name="Rechteck 99"/>
          <p:cNvSpPr/>
          <p:nvPr/>
        </p:nvSpPr>
        <p:spPr>
          <a:xfrm>
            <a:off x="2298687" y="2585440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03" name="Rechteck 102"/>
          <p:cNvSpPr/>
          <p:nvPr/>
        </p:nvSpPr>
        <p:spPr>
          <a:xfrm>
            <a:off x="2298687" y="1509484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06" name="Rechteck 105"/>
          <p:cNvSpPr/>
          <p:nvPr/>
        </p:nvSpPr>
        <p:spPr>
          <a:xfrm>
            <a:off x="2298687" y="4739511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33" name="Rechteck 132"/>
          <p:cNvSpPr/>
          <p:nvPr/>
        </p:nvSpPr>
        <p:spPr bwMode="auto">
          <a:xfrm>
            <a:off x="7351329" y="4332632"/>
            <a:ext cx="1419037" cy="5171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585" tIns="35292" rIns="176462" bIns="35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372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Business </a:t>
            </a:r>
            <a:br>
              <a:rPr lang="de-DE" sz="1372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</a:br>
            <a:r>
              <a:rPr lang="de-DE" sz="1372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Data</a:t>
            </a:r>
            <a:endParaRPr lang="en-US" sz="1372" b="1" dirty="0">
              <a:solidFill>
                <a:schemeClr val="bg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8" name="Rechteck 137"/>
          <p:cNvSpPr/>
          <p:nvPr/>
        </p:nvSpPr>
        <p:spPr bwMode="auto">
          <a:xfrm>
            <a:off x="7351329" y="3284658"/>
            <a:ext cx="1419037" cy="9997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372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Business </a:t>
            </a:r>
            <a:r>
              <a:rPr lang="de-DE" sz="1372" b="1" dirty="0" err="1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Process</a:t>
            </a:r>
            <a:endParaRPr lang="en-US" sz="1372" b="1" dirty="0">
              <a:solidFill>
                <a:schemeClr val="bg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0" name="Rechteck 139"/>
          <p:cNvSpPr/>
          <p:nvPr/>
        </p:nvSpPr>
        <p:spPr>
          <a:xfrm>
            <a:off x="7244001" y="2086061"/>
            <a:ext cx="1647661" cy="28919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1836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2" name="Gerade Verbindung mit Pfeil 141"/>
          <p:cNvCxnSpPr>
            <a:stCxn id="38" idx="3"/>
          </p:cNvCxnSpPr>
          <p:nvPr/>
        </p:nvCxnSpPr>
        <p:spPr>
          <a:xfrm>
            <a:off x="1740912" y="3343495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/>
          <p:cNvCxnSpPr/>
          <p:nvPr/>
        </p:nvCxnSpPr>
        <p:spPr>
          <a:xfrm>
            <a:off x="1488711" y="3711332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/>
          <p:cNvCxnSpPr/>
          <p:nvPr/>
        </p:nvCxnSpPr>
        <p:spPr>
          <a:xfrm>
            <a:off x="1705347" y="4187878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/>
          <p:cNvCxnSpPr/>
          <p:nvPr/>
        </p:nvCxnSpPr>
        <p:spPr>
          <a:xfrm>
            <a:off x="1194747" y="4049319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/>
          <p:cNvCxnSpPr/>
          <p:nvPr/>
        </p:nvCxnSpPr>
        <p:spPr>
          <a:xfrm>
            <a:off x="1584404" y="3091426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/>
          <p:cNvCxnSpPr/>
          <p:nvPr/>
        </p:nvCxnSpPr>
        <p:spPr>
          <a:xfrm>
            <a:off x="949458" y="4926700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/>
          <p:cNvCxnSpPr/>
          <p:nvPr/>
        </p:nvCxnSpPr>
        <p:spPr>
          <a:xfrm>
            <a:off x="1026267" y="5544310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/>
          <p:cNvCxnSpPr/>
          <p:nvPr/>
        </p:nvCxnSpPr>
        <p:spPr>
          <a:xfrm>
            <a:off x="422310" y="5859146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/>
          <p:cNvCxnSpPr/>
          <p:nvPr/>
        </p:nvCxnSpPr>
        <p:spPr>
          <a:xfrm>
            <a:off x="658569" y="4582057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/>
          <p:cNvCxnSpPr/>
          <p:nvPr/>
        </p:nvCxnSpPr>
        <p:spPr>
          <a:xfrm>
            <a:off x="933553" y="2813818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/>
          <p:cNvCxnSpPr/>
          <p:nvPr/>
        </p:nvCxnSpPr>
        <p:spPr>
          <a:xfrm>
            <a:off x="912459" y="2265302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/>
          <p:cNvCxnSpPr/>
          <p:nvPr/>
        </p:nvCxnSpPr>
        <p:spPr>
          <a:xfrm>
            <a:off x="756069" y="1902258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Nach oben gebogener Pfeil 159"/>
          <p:cNvSpPr/>
          <p:nvPr/>
        </p:nvSpPr>
        <p:spPr>
          <a:xfrm flipV="1">
            <a:off x="3312875" y="3175980"/>
            <a:ext cx="3336331" cy="503963"/>
          </a:xfrm>
          <a:prstGeom prst="bentUpArrow">
            <a:avLst>
              <a:gd name="adj1" fmla="val 30967"/>
              <a:gd name="adj2" fmla="val 34063"/>
              <a:gd name="adj3" fmla="val 2806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27" name="Rechteck 126"/>
          <p:cNvSpPr/>
          <p:nvPr/>
        </p:nvSpPr>
        <p:spPr>
          <a:xfrm>
            <a:off x="7241468" y="3171197"/>
            <a:ext cx="1647661" cy="18081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1836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Rechteck 129"/>
          <p:cNvSpPr/>
          <p:nvPr/>
        </p:nvSpPr>
        <p:spPr bwMode="auto">
          <a:xfrm>
            <a:off x="7351329" y="2220598"/>
            <a:ext cx="1419037" cy="9997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372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Business </a:t>
            </a:r>
            <a:r>
              <a:rPr lang="de-DE" sz="1372" b="1" dirty="0" err="1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Process</a:t>
            </a:r>
            <a:endParaRPr lang="en-US" sz="1372" b="1" dirty="0">
              <a:solidFill>
                <a:schemeClr val="bg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2" name="180-Grad-Pfeil 131"/>
          <p:cNvSpPr/>
          <p:nvPr/>
        </p:nvSpPr>
        <p:spPr>
          <a:xfrm rot="12685517">
            <a:off x="7008707" y="2897505"/>
            <a:ext cx="255326" cy="875245"/>
          </a:xfrm>
          <a:prstGeom prst="utur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sp>
        <p:nvSpPr>
          <p:cNvPr id="13" name="Rechteckige Legende 12"/>
          <p:cNvSpPr/>
          <p:nvPr/>
        </p:nvSpPr>
        <p:spPr bwMode="auto">
          <a:xfrm>
            <a:off x="3418187" y="5633017"/>
            <a:ext cx="5352180" cy="1088738"/>
          </a:xfrm>
          <a:prstGeom prst="wedgeRectCallout">
            <a:avLst>
              <a:gd name="adj1" fmla="val 13962"/>
              <a:gd name="adj2" fmla="val -136122"/>
            </a:avLst>
          </a:prstGeom>
          <a:solidFill>
            <a:schemeClr val="bg2">
              <a:lumMod val="8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Competing Consumers Pattern</a:t>
            </a:r>
            <a:br>
              <a:rPr lang="en-US" sz="1961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Messages get distributed amongst competing receivers. Exclusive ownership of message. </a:t>
            </a:r>
            <a:endParaRPr lang="en-US" sz="1961" dirty="0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18414B-7EE7-4375-87B1-20CB7E8B0D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1595" y="4391380"/>
            <a:ext cx="310268" cy="41424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E138F98-DE7E-4107-BE3F-CBEBB3AF47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4618" y="2576274"/>
            <a:ext cx="417262" cy="384662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1C010FFD-B736-4698-A07A-8A0B78779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3168" y="3613526"/>
            <a:ext cx="417262" cy="38466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79F2234-9379-4126-8E6E-58778F9579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7472" y="1648530"/>
            <a:ext cx="530047" cy="529024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D1215BC1-9C05-4611-B4DE-3516700BB6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3611" y="2700928"/>
            <a:ext cx="530047" cy="529024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61305DFE-B4A8-4442-84A4-839DF794EB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9750" y="3753326"/>
            <a:ext cx="530047" cy="529024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5A153920-D93C-477B-A626-E0420E5576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5889" y="4805724"/>
            <a:ext cx="530047" cy="529024"/>
          </a:xfrm>
          <a:prstGeom prst="rect">
            <a:avLst/>
          </a:prstGeom>
        </p:spPr>
      </p:pic>
      <p:sp>
        <p:nvSpPr>
          <p:cNvPr id="141" name="180-Grad-Pfeil 140"/>
          <p:cNvSpPr/>
          <p:nvPr/>
        </p:nvSpPr>
        <p:spPr>
          <a:xfrm rot="16200000">
            <a:off x="7089166" y="3813504"/>
            <a:ext cx="255326" cy="381856"/>
          </a:xfrm>
          <a:prstGeom prst="utur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8686AF-E7E5-718C-22A3-B85966F54B82}"/>
              </a:ext>
            </a:extLst>
          </p:cNvPr>
          <p:cNvSpPr/>
          <p:nvPr/>
        </p:nvSpPr>
        <p:spPr>
          <a:xfrm>
            <a:off x="5648723" y="3736463"/>
            <a:ext cx="1321767" cy="534020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66D675-764F-A66D-A724-4CFDC251F0A9}"/>
              </a:ext>
            </a:extLst>
          </p:cNvPr>
          <p:cNvSpPr/>
          <p:nvPr/>
        </p:nvSpPr>
        <p:spPr>
          <a:xfrm>
            <a:off x="5754177" y="3840155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05579-27E4-5A96-2741-0BED396349C7}"/>
              </a:ext>
            </a:extLst>
          </p:cNvPr>
          <p:cNvSpPr/>
          <p:nvPr/>
        </p:nvSpPr>
        <p:spPr>
          <a:xfrm>
            <a:off x="6245109" y="3840156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96B65CCC-5B17-D3E0-81D8-F6E5FE714A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6273" y="3921193"/>
            <a:ext cx="207807" cy="1929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5F0FA1D-5684-2C20-B78C-F2936A43781B}"/>
              </a:ext>
            </a:extLst>
          </p:cNvPr>
          <p:cNvSpPr/>
          <p:nvPr/>
        </p:nvSpPr>
        <p:spPr>
          <a:xfrm>
            <a:off x="6490575" y="3840156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22" name="Graphic 21" descr="Document outline">
            <a:extLst>
              <a:ext uri="{FF2B5EF4-FFF2-40B4-BE49-F238E27FC236}">
                <a16:creationId xmlns:a16="http://schemas.microsoft.com/office/drawing/2014/main" id="{C88FFCB2-2E91-7DD3-B3AD-1F46782C71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02670" y="3921193"/>
            <a:ext cx="207807" cy="192985"/>
          </a:xfrm>
          <a:prstGeom prst="rect">
            <a:avLst/>
          </a:prstGeom>
        </p:spPr>
      </p:pic>
      <p:pic>
        <p:nvPicPr>
          <p:cNvPr id="23" name="Graphic 22" descr="Document outline">
            <a:extLst>
              <a:ext uri="{FF2B5EF4-FFF2-40B4-BE49-F238E27FC236}">
                <a16:creationId xmlns:a16="http://schemas.microsoft.com/office/drawing/2014/main" id="{D1E45A19-7D3B-7939-4EDB-975D85DC41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57205" y="3921193"/>
            <a:ext cx="207807" cy="1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72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4"/>
          <p:cNvSpPr/>
          <p:nvPr/>
        </p:nvSpPr>
        <p:spPr bwMode="auto">
          <a:xfrm flipH="1">
            <a:off x="9081433" y="487"/>
            <a:ext cx="3110563" cy="68570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294" dirty="0"/>
              <a:t>Load Leveling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39458" y="1282397"/>
            <a:ext cx="2995505" cy="4350721"/>
          </a:xfrm>
        </p:spPr>
        <p:txBody>
          <a:bodyPr vert="horz" lIns="105877" tIns="0" rIns="105877" bIns="0" rtlCol="0" anchor="ctr">
            <a:noAutofit/>
          </a:bodyPr>
          <a:lstStyle/>
          <a:p>
            <a:pPr algn="ctr"/>
            <a:r>
              <a:rPr lang="de-DE" sz="1961" dirty="0" err="1">
                <a:solidFill>
                  <a:schemeClr val="bg1"/>
                </a:solidFill>
                <a:latin typeface="+mn-lt"/>
              </a:rPr>
              <a:t>Adding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a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message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queue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allows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business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process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to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handle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transactions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at optimal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capacity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use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and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without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getting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overwhelmed</a:t>
            </a:r>
            <a:endParaRPr lang="de-DE" sz="1961" dirty="0">
              <a:solidFill>
                <a:schemeClr val="bg1"/>
              </a:solidFill>
              <a:latin typeface="+mn-lt"/>
            </a:endParaRPr>
          </a:p>
          <a:p>
            <a:pPr algn="ctr"/>
            <a:endParaRPr lang="de-DE" sz="1961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de-DE" sz="1961" dirty="0" err="1">
                <a:solidFill>
                  <a:schemeClr val="bg1"/>
                </a:solidFill>
                <a:latin typeface="+mn-lt"/>
              </a:rPr>
              <a:t>Spiky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loads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are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buffered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by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queue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until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processor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can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handle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them</a:t>
            </a:r>
            <a:endParaRPr lang="en-US" sz="196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Pfeil nach rechts 24"/>
          <p:cNvSpPr/>
          <p:nvPr/>
        </p:nvSpPr>
        <p:spPr>
          <a:xfrm>
            <a:off x="3304304" y="3897910"/>
            <a:ext cx="2289008" cy="28996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7" name="Nach oben gebogener Pfeil 26"/>
          <p:cNvSpPr/>
          <p:nvPr/>
        </p:nvSpPr>
        <p:spPr>
          <a:xfrm flipV="1">
            <a:off x="3304303" y="1954913"/>
            <a:ext cx="3332626" cy="1725030"/>
          </a:xfrm>
          <a:prstGeom prst="bentUpArrow">
            <a:avLst>
              <a:gd name="adj1" fmla="val 9699"/>
              <a:gd name="adj2" fmla="val 9895"/>
              <a:gd name="adj3" fmla="val 872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28" name="Nach oben gebogener Pfeil 27"/>
          <p:cNvSpPr/>
          <p:nvPr/>
        </p:nvSpPr>
        <p:spPr>
          <a:xfrm>
            <a:off x="3342881" y="4324028"/>
            <a:ext cx="3294048" cy="1045271"/>
          </a:xfrm>
          <a:prstGeom prst="bentUpArrow">
            <a:avLst>
              <a:gd name="adj1" fmla="val 16358"/>
              <a:gd name="adj2" fmla="val 16088"/>
              <a:gd name="adj3" fmla="val 1367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26" name="Gruppieren 25"/>
          <p:cNvGrpSpPr/>
          <p:nvPr/>
        </p:nvGrpSpPr>
        <p:grpSpPr>
          <a:xfrm>
            <a:off x="175673" y="4346198"/>
            <a:ext cx="831822" cy="1547639"/>
            <a:chOff x="188739" y="4818464"/>
            <a:chExt cx="848502" cy="1578672"/>
          </a:xfrm>
        </p:grpSpPr>
        <p:grpSp>
          <p:nvGrpSpPr>
            <p:cNvPr id="29" name="Gruppieren 28"/>
            <p:cNvGrpSpPr/>
            <p:nvPr/>
          </p:nvGrpSpPr>
          <p:grpSpPr>
            <a:xfrm>
              <a:off x="698261" y="5222878"/>
              <a:ext cx="242038" cy="430466"/>
              <a:chOff x="515007" y="1663813"/>
              <a:chExt cx="462455" cy="822483"/>
            </a:xfrm>
          </p:grpSpPr>
          <p:sp>
            <p:nvSpPr>
              <p:cNvPr id="30" name="Rechteck 2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1" name="Rechteck 3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33" name="Gruppieren 32"/>
            <p:cNvGrpSpPr/>
            <p:nvPr/>
          </p:nvGrpSpPr>
          <p:grpSpPr>
            <a:xfrm>
              <a:off x="795203" y="5825367"/>
              <a:ext cx="242038" cy="430466"/>
              <a:chOff x="515007" y="1663813"/>
              <a:chExt cx="462455" cy="822483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5" name="Rechteck 3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53" name="Gruppieren 52"/>
            <p:cNvGrpSpPr/>
            <p:nvPr/>
          </p:nvGrpSpPr>
          <p:grpSpPr>
            <a:xfrm>
              <a:off x="418289" y="4818464"/>
              <a:ext cx="242038" cy="430466"/>
              <a:chOff x="515007" y="1663813"/>
              <a:chExt cx="462455" cy="822483"/>
            </a:xfrm>
          </p:grpSpPr>
          <p:sp>
            <p:nvSpPr>
              <p:cNvPr id="54" name="Rechteck 5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5" name="Rechteck 5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57" name="Gruppieren 56"/>
            <p:cNvGrpSpPr/>
            <p:nvPr/>
          </p:nvGrpSpPr>
          <p:grpSpPr>
            <a:xfrm>
              <a:off x="481944" y="5825367"/>
              <a:ext cx="242038" cy="430466"/>
              <a:chOff x="515007" y="1663813"/>
              <a:chExt cx="462455" cy="822483"/>
            </a:xfrm>
          </p:grpSpPr>
          <p:sp>
            <p:nvSpPr>
              <p:cNvPr id="58" name="Rechteck 5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9" name="Rechteck 5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77" name="Gruppieren 76"/>
            <p:cNvGrpSpPr/>
            <p:nvPr/>
          </p:nvGrpSpPr>
          <p:grpSpPr>
            <a:xfrm>
              <a:off x="241729" y="5100997"/>
              <a:ext cx="242038" cy="430466"/>
              <a:chOff x="515007" y="1663813"/>
              <a:chExt cx="462455" cy="822483"/>
            </a:xfrm>
          </p:grpSpPr>
          <p:sp>
            <p:nvSpPr>
              <p:cNvPr id="78" name="Rechteck 7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188739" y="5966670"/>
              <a:ext cx="242038" cy="430466"/>
              <a:chOff x="515007" y="1663813"/>
              <a:chExt cx="462455" cy="822483"/>
            </a:xfrm>
          </p:grpSpPr>
          <p:sp>
            <p:nvSpPr>
              <p:cNvPr id="82" name="Rechteck 8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3" name="Rechteck 8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grpSp>
        <p:nvGrpSpPr>
          <p:cNvPr id="19" name="Gruppieren 18"/>
          <p:cNvGrpSpPr/>
          <p:nvPr/>
        </p:nvGrpSpPr>
        <p:grpSpPr>
          <a:xfrm>
            <a:off x="991087" y="2907389"/>
            <a:ext cx="749825" cy="1505883"/>
            <a:chOff x="209935" y="3262600"/>
            <a:chExt cx="764861" cy="153607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694132" y="4368213"/>
              <a:ext cx="242038" cy="430466"/>
              <a:chOff x="515007" y="1663813"/>
              <a:chExt cx="462455" cy="822483"/>
            </a:xfrm>
          </p:grpSpPr>
          <p:sp>
            <p:nvSpPr>
              <p:cNvPr id="4" name="Rechteck 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" name="Rechteck 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732758" y="3492218"/>
              <a:ext cx="242038" cy="430466"/>
              <a:chOff x="515007" y="1663813"/>
              <a:chExt cx="462455" cy="822483"/>
            </a:xfrm>
          </p:grpSpPr>
          <p:sp>
            <p:nvSpPr>
              <p:cNvPr id="38" name="Rechteck 3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9" name="Rechteck 3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49" name="Gruppieren 48"/>
            <p:cNvGrpSpPr/>
            <p:nvPr/>
          </p:nvGrpSpPr>
          <p:grpSpPr>
            <a:xfrm>
              <a:off x="481939" y="3860885"/>
              <a:ext cx="242038" cy="430466"/>
              <a:chOff x="515007" y="1663813"/>
              <a:chExt cx="462455" cy="822483"/>
            </a:xfrm>
          </p:grpSpPr>
          <p:sp>
            <p:nvSpPr>
              <p:cNvPr id="50" name="Rechteck 4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1" name="Rechteck 5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1" name="Gruppieren 60"/>
            <p:cNvGrpSpPr/>
            <p:nvPr/>
          </p:nvGrpSpPr>
          <p:grpSpPr>
            <a:xfrm>
              <a:off x="545531" y="3262600"/>
              <a:ext cx="242038" cy="430466"/>
              <a:chOff x="515007" y="1663813"/>
              <a:chExt cx="462455" cy="822483"/>
            </a:xfrm>
          </p:grpSpPr>
          <p:sp>
            <p:nvSpPr>
              <p:cNvPr id="62" name="Rechteck 6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3" name="Rechteck 6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73" name="Gruppieren 72"/>
            <p:cNvGrpSpPr/>
            <p:nvPr/>
          </p:nvGrpSpPr>
          <p:grpSpPr>
            <a:xfrm>
              <a:off x="209935" y="4235324"/>
              <a:ext cx="242038" cy="430466"/>
              <a:chOff x="515007" y="1663813"/>
              <a:chExt cx="462455" cy="822483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5" name="Rechteck 7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5" name="Gruppieren 84"/>
            <p:cNvGrpSpPr/>
            <p:nvPr/>
          </p:nvGrpSpPr>
          <p:grpSpPr>
            <a:xfrm>
              <a:off x="241729" y="3403903"/>
              <a:ext cx="242038" cy="430466"/>
              <a:chOff x="515007" y="1663813"/>
              <a:chExt cx="462455" cy="822483"/>
            </a:xfrm>
          </p:grpSpPr>
          <p:sp>
            <p:nvSpPr>
              <p:cNvPr id="86" name="Rechteck 8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grpSp>
        <p:nvGrpSpPr>
          <p:cNvPr id="20" name="Gruppieren 19"/>
          <p:cNvGrpSpPr/>
          <p:nvPr/>
        </p:nvGrpSpPr>
        <p:grpSpPr>
          <a:xfrm>
            <a:off x="248285" y="1664057"/>
            <a:ext cx="719081" cy="1483642"/>
            <a:chOff x="253263" y="1696928"/>
            <a:chExt cx="733500" cy="1513392"/>
          </a:xfrm>
        </p:grpSpPr>
        <p:grpSp>
          <p:nvGrpSpPr>
            <p:cNvPr id="41" name="Gruppieren 40"/>
            <p:cNvGrpSpPr/>
            <p:nvPr/>
          </p:nvGrpSpPr>
          <p:grpSpPr>
            <a:xfrm>
              <a:off x="744725" y="2774520"/>
              <a:ext cx="242038" cy="430466"/>
              <a:chOff x="515007" y="1663813"/>
              <a:chExt cx="462455" cy="822483"/>
            </a:xfrm>
          </p:grpSpPr>
          <p:sp>
            <p:nvSpPr>
              <p:cNvPr id="42" name="Rechteck 4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3" name="Rechteck 4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45" name="Gruppieren 44"/>
            <p:cNvGrpSpPr/>
            <p:nvPr/>
          </p:nvGrpSpPr>
          <p:grpSpPr>
            <a:xfrm>
              <a:off x="698261" y="2065125"/>
              <a:ext cx="242038" cy="430466"/>
              <a:chOff x="515007" y="1663813"/>
              <a:chExt cx="462455" cy="822483"/>
            </a:xfrm>
          </p:grpSpPr>
          <p:sp>
            <p:nvSpPr>
              <p:cNvPr id="46" name="Rechteck 4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7" name="Rechteck 4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5" name="Gruppieren 64"/>
            <p:cNvGrpSpPr/>
            <p:nvPr/>
          </p:nvGrpSpPr>
          <p:grpSpPr>
            <a:xfrm>
              <a:off x="430778" y="2427172"/>
              <a:ext cx="242038" cy="430466"/>
              <a:chOff x="515007" y="1663813"/>
              <a:chExt cx="462455" cy="822483"/>
            </a:xfrm>
          </p:grpSpPr>
          <p:sp>
            <p:nvSpPr>
              <p:cNvPr id="66" name="Rechteck 6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9" name="Gruppieren 68"/>
            <p:cNvGrpSpPr/>
            <p:nvPr/>
          </p:nvGrpSpPr>
          <p:grpSpPr>
            <a:xfrm>
              <a:off x="512250" y="1696928"/>
              <a:ext cx="242038" cy="430466"/>
              <a:chOff x="515007" y="1663813"/>
              <a:chExt cx="462455" cy="822483"/>
            </a:xfrm>
          </p:grpSpPr>
          <p:sp>
            <p:nvSpPr>
              <p:cNvPr id="70" name="Rechteck 6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1" name="Rechteck 7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280227" y="2779854"/>
              <a:ext cx="242038" cy="430466"/>
              <a:chOff x="515007" y="1663813"/>
              <a:chExt cx="462455" cy="822483"/>
            </a:xfrm>
          </p:grpSpPr>
          <p:sp>
            <p:nvSpPr>
              <p:cNvPr id="90" name="Rechteck 8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1" name="Rechteck 9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93" name="Gruppieren 92"/>
            <p:cNvGrpSpPr/>
            <p:nvPr/>
          </p:nvGrpSpPr>
          <p:grpSpPr>
            <a:xfrm>
              <a:off x="253263" y="1928540"/>
              <a:ext cx="242038" cy="430466"/>
              <a:chOff x="515007" y="1663813"/>
              <a:chExt cx="462455" cy="822483"/>
            </a:xfrm>
          </p:grpSpPr>
          <p:sp>
            <p:nvSpPr>
              <p:cNvPr id="94" name="Rechteck 9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5" name="Rechteck 9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sp>
        <p:nvSpPr>
          <p:cNvPr id="133" name="Rechteck 132"/>
          <p:cNvSpPr/>
          <p:nvPr/>
        </p:nvSpPr>
        <p:spPr bwMode="auto">
          <a:xfrm>
            <a:off x="7351329" y="4332632"/>
            <a:ext cx="1419037" cy="5171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585" tIns="35292" rIns="176462" bIns="35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Business </a:t>
            </a:r>
            <a:br>
              <a:rPr lang="de-DE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de-DE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US" sz="14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hteck 137"/>
          <p:cNvSpPr/>
          <p:nvPr/>
        </p:nvSpPr>
        <p:spPr bwMode="auto">
          <a:xfrm>
            <a:off x="7351329" y="3284658"/>
            <a:ext cx="1419037" cy="9997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4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Business </a:t>
            </a:r>
            <a:r>
              <a:rPr lang="de-DE" sz="1400" b="1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Process</a:t>
            </a:r>
            <a:endParaRPr lang="en-US" sz="14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Rechteck 139"/>
          <p:cNvSpPr/>
          <p:nvPr/>
        </p:nvSpPr>
        <p:spPr>
          <a:xfrm>
            <a:off x="7244001" y="3157936"/>
            <a:ext cx="1647661" cy="18200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1836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3" name="Gerade Verbindung mit Pfeil 142"/>
          <p:cNvCxnSpPr/>
          <p:nvPr/>
        </p:nvCxnSpPr>
        <p:spPr>
          <a:xfrm>
            <a:off x="1488711" y="3711332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/>
          <p:cNvCxnSpPr/>
          <p:nvPr/>
        </p:nvCxnSpPr>
        <p:spPr>
          <a:xfrm>
            <a:off x="1194747" y="4049319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/>
          <p:cNvCxnSpPr/>
          <p:nvPr/>
        </p:nvCxnSpPr>
        <p:spPr>
          <a:xfrm>
            <a:off x="1584404" y="3091426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/>
          <p:cNvCxnSpPr/>
          <p:nvPr/>
        </p:nvCxnSpPr>
        <p:spPr>
          <a:xfrm>
            <a:off x="949458" y="4926700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/>
          <p:cNvCxnSpPr/>
          <p:nvPr/>
        </p:nvCxnSpPr>
        <p:spPr>
          <a:xfrm>
            <a:off x="1026267" y="5544310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/>
          <p:cNvCxnSpPr/>
          <p:nvPr/>
        </p:nvCxnSpPr>
        <p:spPr>
          <a:xfrm>
            <a:off x="422310" y="5859146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/>
          <p:cNvCxnSpPr/>
          <p:nvPr/>
        </p:nvCxnSpPr>
        <p:spPr>
          <a:xfrm>
            <a:off x="658569" y="4582057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/>
          <p:cNvCxnSpPr/>
          <p:nvPr/>
        </p:nvCxnSpPr>
        <p:spPr>
          <a:xfrm>
            <a:off x="933553" y="2813818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/>
          <p:cNvCxnSpPr/>
          <p:nvPr/>
        </p:nvCxnSpPr>
        <p:spPr>
          <a:xfrm>
            <a:off x="912459" y="2265302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/>
          <p:cNvCxnSpPr/>
          <p:nvPr/>
        </p:nvCxnSpPr>
        <p:spPr>
          <a:xfrm>
            <a:off x="756069" y="1902258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180-Grad-Pfeil 140"/>
          <p:cNvSpPr/>
          <p:nvPr/>
        </p:nvSpPr>
        <p:spPr>
          <a:xfrm rot="16200000">
            <a:off x="7089166" y="3813504"/>
            <a:ext cx="255326" cy="381856"/>
          </a:xfrm>
          <a:prstGeom prst="utur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sp>
        <p:nvSpPr>
          <p:cNvPr id="160" name="Nach oben gebogener Pfeil 159"/>
          <p:cNvSpPr/>
          <p:nvPr/>
        </p:nvSpPr>
        <p:spPr>
          <a:xfrm flipV="1">
            <a:off x="3312875" y="3175980"/>
            <a:ext cx="3336331" cy="503963"/>
          </a:xfrm>
          <a:prstGeom prst="bentUpArrow">
            <a:avLst>
              <a:gd name="adj1" fmla="val 30967"/>
              <a:gd name="adj2" fmla="val 34063"/>
              <a:gd name="adj3" fmla="val 2806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20" name="Rechteckige Legende 119"/>
          <p:cNvSpPr/>
          <p:nvPr/>
        </p:nvSpPr>
        <p:spPr bwMode="auto">
          <a:xfrm>
            <a:off x="4116883" y="5568534"/>
            <a:ext cx="4426139" cy="1138540"/>
          </a:xfrm>
          <a:prstGeom prst="wedgeRectCallout">
            <a:avLst>
              <a:gd name="adj1" fmla="val 13554"/>
              <a:gd name="adj2" fmla="val -15799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Load Leveling Pattern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Uneven transaction load distribution is leveled out; processor proceeds at robust pace</a:t>
            </a:r>
          </a:p>
        </p:txBody>
      </p:sp>
      <p:sp>
        <p:nvSpPr>
          <p:cNvPr id="121" name="Rechteckige Legende 120"/>
          <p:cNvSpPr/>
          <p:nvPr/>
        </p:nvSpPr>
        <p:spPr bwMode="auto">
          <a:xfrm>
            <a:off x="4250641" y="520319"/>
            <a:ext cx="4426139" cy="1138540"/>
          </a:xfrm>
          <a:prstGeom prst="wedgeRectCallout">
            <a:avLst>
              <a:gd name="adj1" fmla="val 10554"/>
              <a:gd name="adj2" fmla="val 20214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Offline / Batch Pattern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Work jobs can be queued up and processed periodically. Processor may be offline.</a:t>
            </a:r>
          </a:p>
        </p:txBody>
      </p:sp>
      <p:sp>
        <p:nvSpPr>
          <p:cNvPr id="10" name="Pfeil nach oben und unten 153">
            <a:extLst>
              <a:ext uri="{FF2B5EF4-FFF2-40B4-BE49-F238E27FC236}">
                <a16:creationId xmlns:a16="http://schemas.microsoft.com/office/drawing/2014/main" id="{C9CEF52C-91EF-4595-92CF-CED862F63AF1}"/>
              </a:ext>
            </a:extLst>
          </p:cNvPr>
          <p:cNvSpPr/>
          <p:nvPr/>
        </p:nvSpPr>
        <p:spPr bwMode="auto">
          <a:xfrm>
            <a:off x="2640556" y="1189499"/>
            <a:ext cx="350775" cy="4908122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hteck 11">
            <a:extLst>
              <a:ext uri="{FF2B5EF4-FFF2-40B4-BE49-F238E27FC236}">
                <a16:creationId xmlns:a16="http://schemas.microsoft.com/office/drawing/2014/main" id="{E0D935AC-631C-416E-99FA-800A01FCB988}"/>
              </a:ext>
            </a:extLst>
          </p:cNvPr>
          <p:cNvSpPr/>
          <p:nvPr/>
        </p:nvSpPr>
        <p:spPr>
          <a:xfrm>
            <a:off x="2298687" y="3661396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3" name="Rechteck 99">
            <a:extLst>
              <a:ext uri="{FF2B5EF4-FFF2-40B4-BE49-F238E27FC236}">
                <a16:creationId xmlns:a16="http://schemas.microsoft.com/office/drawing/2014/main" id="{E844C54C-DEBC-42CA-A304-DE082F37F0AA}"/>
              </a:ext>
            </a:extLst>
          </p:cNvPr>
          <p:cNvSpPr/>
          <p:nvPr/>
        </p:nvSpPr>
        <p:spPr>
          <a:xfrm>
            <a:off x="2298687" y="2585440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4" name="Rechteck 102">
            <a:extLst>
              <a:ext uri="{FF2B5EF4-FFF2-40B4-BE49-F238E27FC236}">
                <a16:creationId xmlns:a16="http://schemas.microsoft.com/office/drawing/2014/main" id="{AE4ABA19-92B0-49E6-9CA7-5D942195EACA}"/>
              </a:ext>
            </a:extLst>
          </p:cNvPr>
          <p:cNvSpPr/>
          <p:nvPr/>
        </p:nvSpPr>
        <p:spPr>
          <a:xfrm>
            <a:off x="2298687" y="1509484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5" name="Rechteck 105">
            <a:extLst>
              <a:ext uri="{FF2B5EF4-FFF2-40B4-BE49-F238E27FC236}">
                <a16:creationId xmlns:a16="http://schemas.microsoft.com/office/drawing/2014/main" id="{FA41B0B2-F0BF-4053-A072-E7AB11E3B257}"/>
              </a:ext>
            </a:extLst>
          </p:cNvPr>
          <p:cNvSpPr/>
          <p:nvPr/>
        </p:nvSpPr>
        <p:spPr>
          <a:xfrm>
            <a:off x="2298687" y="4739511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9BB252-A5C0-4F62-930B-717638F031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7472" y="1648530"/>
            <a:ext cx="530047" cy="52902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704BC97-C9D8-48E8-BA4B-387353468B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3611" y="2700928"/>
            <a:ext cx="530047" cy="52902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61BB4A9-A45A-4247-B829-CE7A3A9E08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9750" y="3753326"/>
            <a:ext cx="530047" cy="5290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6255F13-81F4-454B-B78C-A120425284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889" y="4805724"/>
            <a:ext cx="530047" cy="5290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DDE79F2-D7AB-4F27-BF82-25FD4D7F63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1595" y="4391380"/>
            <a:ext cx="310268" cy="41424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174D0FE-CCB5-4D45-A56A-F4CE11128D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3168" y="3613526"/>
            <a:ext cx="417262" cy="38466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F15547-C4D8-12C8-FF2A-9D0A2E873B97}"/>
              </a:ext>
            </a:extLst>
          </p:cNvPr>
          <p:cNvSpPr/>
          <p:nvPr/>
        </p:nvSpPr>
        <p:spPr>
          <a:xfrm>
            <a:off x="5695090" y="3782309"/>
            <a:ext cx="1220390" cy="534020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58142A-973F-DB51-BC41-FD563FA0974B}"/>
              </a:ext>
            </a:extLst>
          </p:cNvPr>
          <p:cNvSpPr/>
          <p:nvPr/>
        </p:nvSpPr>
        <p:spPr>
          <a:xfrm>
            <a:off x="5800544" y="3886001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E28CC0-D231-0CDF-1E96-F4DF109A0646}"/>
              </a:ext>
            </a:extLst>
          </p:cNvPr>
          <p:cNvSpPr/>
          <p:nvPr/>
        </p:nvSpPr>
        <p:spPr>
          <a:xfrm>
            <a:off x="6291476" y="3886002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97" name="Graphic 96" descr="Document outline">
            <a:extLst>
              <a:ext uri="{FF2B5EF4-FFF2-40B4-BE49-F238E27FC236}">
                <a16:creationId xmlns:a16="http://schemas.microsoft.com/office/drawing/2014/main" id="{0FBE4C15-767F-954F-1CC8-465C0FD7C5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2640" y="3967039"/>
            <a:ext cx="207807" cy="192985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DCE8D176-9C0E-4F8B-5ED7-A9A6B078CBBA}"/>
              </a:ext>
            </a:extLst>
          </p:cNvPr>
          <p:cNvSpPr/>
          <p:nvPr/>
        </p:nvSpPr>
        <p:spPr>
          <a:xfrm>
            <a:off x="6536942" y="3886002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99" name="Graphic 98" descr="Document outline">
            <a:extLst>
              <a:ext uri="{FF2B5EF4-FFF2-40B4-BE49-F238E27FC236}">
                <a16:creationId xmlns:a16="http://schemas.microsoft.com/office/drawing/2014/main" id="{C58CC826-A164-903E-1E2D-8AD5EA230D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9037" y="3967039"/>
            <a:ext cx="207807" cy="192985"/>
          </a:xfrm>
          <a:prstGeom prst="rect">
            <a:avLst/>
          </a:prstGeom>
        </p:spPr>
      </p:pic>
      <p:pic>
        <p:nvPicPr>
          <p:cNvPr id="100" name="Graphic 99" descr="Document outline">
            <a:extLst>
              <a:ext uri="{FF2B5EF4-FFF2-40B4-BE49-F238E27FC236}">
                <a16:creationId xmlns:a16="http://schemas.microsoft.com/office/drawing/2014/main" id="{02A1D762-E7A7-E610-B7A3-15B42FDE98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3572" y="3967039"/>
            <a:ext cx="207807" cy="1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47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9514-481D-4459-B514-3D97E5EF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Azure Service Bus Queues (I)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42EA5B-7FD7-4412-BF33-8CE394A3A528}"/>
              </a:ext>
            </a:extLst>
          </p:cNvPr>
          <p:cNvSpPr/>
          <p:nvPr/>
        </p:nvSpPr>
        <p:spPr>
          <a:xfrm>
            <a:off x="2295460" y="2839369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52E24-E7F1-411D-9346-022E97179797}"/>
              </a:ext>
            </a:extLst>
          </p:cNvPr>
          <p:cNvSpPr/>
          <p:nvPr/>
        </p:nvSpPr>
        <p:spPr>
          <a:xfrm>
            <a:off x="2563475" y="2978105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AC257-75C1-4438-BF12-214E2B005086}"/>
              </a:ext>
            </a:extLst>
          </p:cNvPr>
          <p:cNvSpPr/>
          <p:nvPr/>
        </p:nvSpPr>
        <p:spPr>
          <a:xfrm>
            <a:off x="4271932" y="1149383"/>
            <a:ext cx="1927070" cy="1266546"/>
          </a:xfrm>
          <a:prstGeom prst="wedgeRectCallout">
            <a:avLst>
              <a:gd name="adj1" fmla="val -31527"/>
              <a:gd name="adj2" fmla="val 86293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Sequential log, ordered by sequence number (order of arrival)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E5ABC-A9E1-4ADC-B3D4-72D843F92DCC}"/>
              </a:ext>
            </a:extLst>
          </p:cNvPr>
          <p:cNvSpPr/>
          <p:nvPr/>
        </p:nvSpPr>
        <p:spPr>
          <a:xfrm>
            <a:off x="2597701" y="3004906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FFE5-D64D-47EA-8F5D-714BFEA45E2D}"/>
              </a:ext>
            </a:extLst>
          </p:cNvPr>
          <p:cNvSpPr/>
          <p:nvPr/>
        </p:nvSpPr>
        <p:spPr>
          <a:xfrm>
            <a:off x="3187330" y="2978106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9B3A4A-50EB-40F1-8ED0-243D55176835}"/>
              </a:ext>
            </a:extLst>
          </p:cNvPr>
          <p:cNvSpPr/>
          <p:nvPr/>
        </p:nvSpPr>
        <p:spPr>
          <a:xfrm>
            <a:off x="3221556" y="30049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62D6F9-90CF-4040-8F37-E59A520BF225}"/>
              </a:ext>
            </a:extLst>
          </p:cNvPr>
          <p:cNvSpPr/>
          <p:nvPr/>
        </p:nvSpPr>
        <p:spPr>
          <a:xfrm>
            <a:off x="3811185" y="2978107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B64D4-72E9-4971-98DF-C1EDF9CA6F46}"/>
              </a:ext>
            </a:extLst>
          </p:cNvPr>
          <p:cNvSpPr/>
          <p:nvPr/>
        </p:nvSpPr>
        <p:spPr>
          <a:xfrm>
            <a:off x="3845411" y="3004908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742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8744FE80-248F-4DC8-AF91-CC09659C1766}"/>
              </a:ext>
            </a:extLst>
          </p:cNvPr>
          <p:cNvSpPr/>
          <p:nvPr/>
        </p:nvSpPr>
        <p:spPr>
          <a:xfrm>
            <a:off x="2428166" y="4625184"/>
            <a:ext cx="3106424" cy="1778350"/>
          </a:xfrm>
          <a:prstGeom prst="wedgeRectCallout">
            <a:avLst>
              <a:gd name="adj1" fmla="val 3172"/>
              <a:gd name="adj2" fmla="val -71215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Oldest available message is the next to be acquired and delivered.</a:t>
            </a:r>
            <a:br>
              <a:rPr lang="en-US" sz="1400"/>
            </a:br>
            <a:br>
              <a:rPr lang="en-US" sz="1400"/>
            </a:br>
            <a:r>
              <a:rPr lang="en-US" sz="1400"/>
              <a:t>In Premium, using JMS, consumers can skip to the first available message that fits a certain criterion (message selector) without head-of-line blocking.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2452AE-C61B-43A7-BAE8-E5CCF452F391}"/>
              </a:ext>
            </a:extLst>
          </p:cNvPr>
          <p:cNvSpPr/>
          <p:nvPr/>
        </p:nvSpPr>
        <p:spPr>
          <a:xfrm>
            <a:off x="1499499" y="3004906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3F6ED24-08F1-4FF7-8CDA-63CCC8C9B0A9}"/>
              </a:ext>
            </a:extLst>
          </p:cNvPr>
          <p:cNvSpPr/>
          <p:nvPr/>
        </p:nvSpPr>
        <p:spPr>
          <a:xfrm>
            <a:off x="2089127" y="3260309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4E0B1356-41CA-477E-8587-A5F97D22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17" y="3361996"/>
            <a:ext cx="528145" cy="52814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94A1437-8038-44A4-AC19-94DAF705031D}"/>
              </a:ext>
            </a:extLst>
          </p:cNvPr>
          <p:cNvGrpSpPr/>
          <p:nvPr/>
        </p:nvGrpSpPr>
        <p:grpSpPr>
          <a:xfrm>
            <a:off x="4435040" y="2978108"/>
            <a:ext cx="589629" cy="912033"/>
            <a:chOff x="4435040" y="2978108"/>
            <a:chExt cx="589629" cy="9120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4A0BA8-D028-40E2-B063-D0660346C77E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017CE8-CA72-4227-BAF8-272772F96EB4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27" name="Graphic 26" descr="Document outline">
              <a:extLst>
                <a:ext uri="{FF2B5EF4-FFF2-40B4-BE49-F238E27FC236}">
                  <a16:creationId xmlns:a16="http://schemas.microsoft.com/office/drawing/2014/main" id="{A06C06DC-0079-48B2-B207-AF97E339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28" name="Graphic 27" descr="Document outline">
            <a:extLst>
              <a:ext uri="{FF2B5EF4-FFF2-40B4-BE49-F238E27FC236}">
                <a16:creationId xmlns:a16="http://schemas.microsoft.com/office/drawing/2014/main" id="{0209DFDA-4341-4115-95A2-6C6A13E34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8072" y="3361996"/>
            <a:ext cx="528145" cy="528145"/>
          </a:xfrm>
          <a:prstGeom prst="rect">
            <a:avLst/>
          </a:prstGeom>
        </p:spPr>
      </p:pic>
      <p:pic>
        <p:nvPicPr>
          <p:cNvPr id="29" name="Graphic 28" descr="Document outline">
            <a:extLst>
              <a:ext uri="{FF2B5EF4-FFF2-40B4-BE49-F238E27FC236}">
                <a16:creationId xmlns:a16="http://schemas.microsoft.com/office/drawing/2014/main" id="{63499F02-F064-4AAD-9E02-2D8730112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27" y="3361996"/>
            <a:ext cx="528145" cy="52814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F2A34CE-C4BF-4A57-89A5-3E976ECA8EA9}"/>
              </a:ext>
            </a:extLst>
          </p:cNvPr>
          <p:cNvGrpSpPr/>
          <p:nvPr/>
        </p:nvGrpSpPr>
        <p:grpSpPr>
          <a:xfrm>
            <a:off x="5058895" y="2978109"/>
            <a:ext cx="589629" cy="912032"/>
            <a:chOff x="5058895" y="2978109"/>
            <a:chExt cx="589629" cy="9120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0C099B-BCEF-4052-8444-BCCEAC1AAD24}"/>
                </a:ext>
              </a:extLst>
            </p:cNvPr>
            <p:cNvSpPr/>
            <p:nvPr/>
          </p:nvSpPr>
          <p:spPr>
            <a:xfrm>
              <a:off x="5058895" y="2978109"/>
              <a:ext cx="589629" cy="901788"/>
            </a:xfrm>
            <a:prstGeom prst="rect">
              <a:avLst/>
            </a:prstGeom>
            <a:solidFill>
              <a:srgbClr val="419BD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FACCBF-D09D-4AA3-A69E-F380FC2E1706}"/>
                </a:ext>
              </a:extLst>
            </p:cNvPr>
            <p:cNvSpPr/>
            <p:nvPr/>
          </p:nvSpPr>
          <p:spPr>
            <a:xfrm>
              <a:off x="5093121" y="3004910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740</a:t>
              </a:r>
            </a:p>
          </p:txBody>
        </p:sp>
        <p:pic>
          <p:nvPicPr>
            <p:cNvPr id="30" name="Graphic 29" descr="Document outline">
              <a:extLst>
                <a:ext uri="{FF2B5EF4-FFF2-40B4-BE49-F238E27FC236}">
                  <a16:creationId xmlns:a16="http://schemas.microsoft.com/office/drawing/2014/main" id="{B35D99C4-3A9B-4DDD-97CA-8E60FAB81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9637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31" name="Graphic 30" descr="Document outline">
            <a:extLst>
              <a:ext uri="{FF2B5EF4-FFF2-40B4-BE49-F238E27FC236}">
                <a16:creationId xmlns:a16="http://schemas.microsoft.com/office/drawing/2014/main" id="{40E17077-6B40-4960-B78C-C791C1C2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753" y="3326523"/>
            <a:ext cx="528145" cy="528145"/>
          </a:xfrm>
          <a:prstGeom prst="rect">
            <a:avLst/>
          </a:prstGeom>
        </p:spPr>
      </p:pic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A629982E-16A6-4759-B124-CC8479F0246B}"/>
              </a:ext>
            </a:extLst>
          </p:cNvPr>
          <p:cNvSpPr/>
          <p:nvPr/>
        </p:nvSpPr>
        <p:spPr>
          <a:xfrm>
            <a:off x="1407632" y="1122581"/>
            <a:ext cx="2311686" cy="1293347"/>
          </a:xfrm>
          <a:prstGeom prst="wedgeRectCallout">
            <a:avLst>
              <a:gd name="adj1" fmla="val -10973"/>
              <a:gd name="adj2" fmla="val 108447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Send: Add sequence number &amp; server timestamp, write/flush to log, then report as accepted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19968A-9EEA-45B8-96A3-7FECBA09C737}"/>
              </a:ext>
            </a:extLst>
          </p:cNvPr>
          <p:cNvSpPr/>
          <p:nvPr/>
        </p:nvSpPr>
        <p:spPr>
          <a:xfrm>
            <a:off x="2563475" y="395399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1092C6-E393-4231-A3CA-33DB8755C4AE}"/>
              </a:ext>
            </a:extLst>
          </p:cNvPr>
          <p:cNvSpPr/>
          <p:nvPr/>
        </p:nvSpPr>
        <p:spPr>
          <a:xfrm>
            <a:off x="3187328" y="3946504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ACA5E2-20CF-4D79-ABCA-26AF619F2625}"/>
              </a:ext>
            </a:extLst>
          </p:cNvPr>
          <p:cNvSpPr/>
          <p:nvPr/>
        </p:nvSpPr>
        <p:spPr>
          <a:xfrm>
            <a:off x="3807107" y="3946503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4EC8DD9-2267-4174-B148-FDF86631C7E1}"/>
              </a:ext>
            </a:extLst>
          </p:cNvPr>
          <p:cNvSpPr/>
          <p:nvPr/>
        </p:nvSpPr>
        <p:spPr>
          <a:xfrm>
            <a:off x="4426886" y="39465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78A8959-EB6F-4F1D-8973-F778584D7856}"/>
              </a:ext>
            </a:extLst>
          </p:cNvPr>
          <p:cNvSpPr/>
          <p:nvPr/>
        </p:nvSpPr>
        <p:spPr>
          <a:xfrm>
            <a:off x="5059423" y="3953991"/>
            <a:ext cx="589629" cy="239635"/>
          </a:xfrm>
          <a:prstGeom prst="roundRect">
            <a:avLst/>
          </a:prstGeom>
          <a:solidFill>
            <a:srgbClr val="00482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deleted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6DEAEC-5662-474C-938E-5FC11463AD70}"/>
              </a:ext>
            </a:extLst>
          </p:cNvPr>
          <p:cNvSpPr/>
          <p:nvPr/>
        </p:nvSpPr>
        <p:spPr>
          <a:xfrm>
            <a:off x="591987" y="2992295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E236F39-E089-4345-A1A5-6FC6A7EE29A5}"/>
              </a:ext>
            </a:extLst>
          </p:cNvPr>
          <p:cNvSpPr/>
          <p:nvPr/>
        </p:nvSpPr>
        <p:spPr>
          <a:xfrm>
            <a:off x="7306492" y="1722618"/>
            <a:ext cx="1028242" cy="99196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53B197-65CB-425E-A0F3-93AD7B2A7103}"/>
              </a:ext>
            </a:extLst>
          </p:cNvPr>
          <p:cNvSpPr/>
          <p:nvPr/>
        </p:nvSpPr>
        <p:spPr>
          <a:xfrm>
            <a:off x="7319568" y="4474072"/>
            <a:ext cx="1028242" cy="99196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1914C2AC-96F5-4C96-A6A4-1152760F47F1}"/>
              </a:ext>
            </a:extLst>
          </p:cNvPr>
          <p:cNvSpPr/>
          <p:nvPr/>
        </p:nvSpPr>
        <p:spPr>
          <a:xfrm rot="14436386" flipH="1" flipV="1">
            <a:off x="6564895" y="2126054"/>
            <a:ext cx="264860" cy="1591758"/>
          </a:xfrm>
          <a:prstGeom prst="upArrow">
            <a:avLst/>
          </a:prstGeom>
          <a:solidFill>
            <a:srgbClr val="99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FE0170-0B8D-41E1-8100-2C5EC55D11BA}"/>
              </a:ext>
            </a:extLst>
          </p:cNvPr>
          <p:cNvGrpSpPr/>
          <p:nvPr/>
        </p:nvGrpSpPr>
        <p:grpSpPr>
          <a:xfrm rot="3797439">
            <a:off x="5731840" y="4056513"/>
            <a:ext cx="1744158" cy="417260"/>
            <a:chOff x="5982709" y="3697181"/>
            <a:chExt cx="1744158" cy="417260"/>
          </a:xfrm>
        </p:grpSpPr>
        <p:sp>
          <p:nvSpPr>
            <p:cNvPr id="46" name="Arrow: Up 45">
              <a:extLst>
                <a:ext uri="{FF2B5EF4-FFF2-40B4-BE49-F238E27FC236}">
                  <a16:creationId xmlns:a16="http://schemas.microsoft.com/office/drawing/2014/main" id="{820BD7B7-0D8F-46A1-9E40-EC5D2E45DADE}"/>
                </a:ext>
              </a:extLst>
            </p:cNvPr>
            <p:cNvSpPr/>
            <p:nvPr/>
          </p:nvSpPr>
          <p:spPr>
            <a:xfrm rot="14436386">
              <a:off x="6646158" y="3033732"/>
              <a:ext cx="264860" cy="1591758"/>
            </a:xfrm>
            <a:prstGeom prst="upArrow">
              <a:avLst/>
            </a:prstGeom>
            <a:solidFill>
              <a:srgbClr val="99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Up 46">
              <a:extLst>
                <a:ext uri="{FF2B5EF4-FFF2-40B4-BE49-F238E27FC236}">
                  <a16:creationId xmlns:a16="http://schemas.microsoft.com/office/drawing/2014/main" id="{498FC924-3FE5-4E1A-B21C-593E2F35452C}"/>
                </a:ext>
              </a:extLst>
            </p:cNvPr>
            <p:cNvSpPr/>
            <p:nvPr/>
          </p:nvSpPr>
          <p:spPr>
            <a:xfrm rot="14436386" flipH="1" flipV="1">
              <a:off x="6798558" y="3186132"/>
              <a:ext cx="264860" cy="1591758"/>
            </a:xfrm>
            <a:prstGeom prst="upArrow">
              <a:avLst/>
            </a:prstGeom>
            <a:solidFill>
              <a:srgbClr val="99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B5929A1-C0BC-417E-8608-4198B4C85FAB}"/>
              </a:ext>
            </a:extLst>
          </p:cNvPr>
          <p:cNvGrpSpPr/>
          <p:nvPr/>
        </p:nvGrpSpPr>
        <p:grpSpPr>
          <a:xfrm>
            <a:off x="7525798" y="5179344"/>
            <a:ext cx="589629" cy="912032"/>
            <a:chOff x="5058895" y="2978109"/>
            <a:chExt cx="589629" cy="9120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53CAC5-3DC8-41B4-964E-B1389134F8EB}"/>
                </a:ext>
              </a:extLst>
            </p:cNvPr>
            <p:cNvSpPr/>
            <p:nvPr/>
          </p:nvSpPr>
          <p:spPr>
            <a:xfrm>
              <a:off x="5058895" y="2978109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8D02BAF-1AED-4909-B32D-0891E86C3F19}"/>
                </a:ext>
              </a:extLst>
            </p:cNvPr>
            <p:cNvSpPr/>
            <p:nvPr/>
          </p:nvSpPr>
          <p:spPr>
            <a:xfrm>
              <a:off x="5093121" y="3004910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740</a:t>
              </a:r>
            </a:p>
          </p:txBody>
        </p:sp>
        <p:pic>
          <p:nvPicPr>
            <p:cNvPr id="54" name="Graphic 53" descr="Document outline">
              <a:extLst>
                <a:ext uri="{FF2B5EF4-FFF2-40B4-BE49-F238E27FC236}">
                  <a16:creationId xmlns:a16="http://schemas.microsoft.com/office/drawing/2014/main" id="{F1CCF08C-B04D-4E42-A090-97BAE1B5B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9637" y="3361996"/>
              <a:ext cx="528145" cy="52814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2283B6-8946-431C-8AB6-CE85D6A22977}"/>
              </a:ext>
            </a:extLst>
          </p:cNvPr>
          <p:cNvGrpSpPr/>
          <p:nvPr/>
        </p:nvGrpSpPr>
        <p:grpSpPr>
          <a:xfrm>
            <a:off x="7569460" y="1122581"/>
            <a:ext cx="589629" cy="912033"/>
            <a:chOff x="4435040" y="2978108"/>
            <a:chExt cx="589629" cy="91203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39A4E3-C6F1-4ED9-B8F9-60C56CE67DA6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E1FD0CB-2143-4F46-BBE3-C914969C9AED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58" name="Graphic 57" descr="Document outline">
              <a:extLst>
                <a:ext uri="{FF2B5EF4-FFF2-40B4-BE49-F238E27FC236}">
                  <a16:creationId xmlns:a16="http://schemas.microsoft.com/office/drawing/2014/main" id="{C1AF79E2-AC2D-41C8-8F11-566EDAC4C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46180C-9071-4EA9-A434-B0161A410B3D}"/>
              </a:ext>
            </a:extLst>
          </p:cNvPr>
          <p:cNvCxnSpPr>
            <a:stCxn id="18" idx="0"/>
          </p:cNvCxnSpPr>
          <p:nvPr/>
        </p:nvCxnSpPr>
        <p:spPr>
          <a:xfrm flipV="1">
            <a:off x="4729854" y="1573475"/>
            <a:ext cx="2839606" cy="143143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FB8584-8C88-439B-8E84-7A5EC491F737}"/>
              </a:ext>
            </a:extLst>
          </p:cNvPr>
          <p:cNvCxnSpPr>
            <a:cxnSpLocks/>
            <a:stCxn id="30" idx="2"/>
            <a:endCxn id="52" idx="1"/>
          </p:cNvCxnSpPr>
          <p:nvPr/>
        </p:nvCxnSpPr>
        <p:spPr>
          <a:xfrm>
            <a:off x="5353710" y="3890141"/>
            <a:ext cx="2172088" cy="174009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7B8DE666-3AB0-48F6-A9D0-FD118E2EDAB2}"/>
              </a:ext>
            </a:extLst>
          </p:cNvPr>
          <p:cNvSpPr/>
          <p:nvPr/>
        </p:nvSpPr>
        <p:spPr>
          <a:xfrm>
            <a:off x="7035817" y="3826207"/>
            <a:ext cx="672781" cy="274386"/>
          </a:xfrm>
          <a:prstGeom prst="wedgeRectCallout">
            <a:avLst>
              <a:gd name="adj1" fmla="val -97813"/>
              <a:gd name="adj2" fmla="val 59022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</a:rPr>
              <a:t>accept</a:t>
            </a:r>
          </a:p>
        </p:txBody>
      </p:sp>
      <p:sp>
        <p:nvSpPr>
          <p:cNvPr id="65" name="Speech Bubble: Rectangle 64">
            <a:extLst>
              <a:ext uri="{FF2B5EF4-FFF2-40B4-BE49-F238E27FC236}">
                <a16:creationId xmlns:a16="http://schemas.microsoft.com/office/drawing/2014/main" id="{F3FC0BD8-6ACF-456F-B6DF-089003224D14}"/>
              </a:ext>
            </a:extLst>
          </p:cNvPr>
          <p:cNvSpPr/>
          <p:nvPr/>
        </p:nvSpPr>
        <p:spPr>
          <a:xfrm>
            <a:off x="5766973" y="4860522"/>
            <a:ext cx="672781" cy="274386"/>
          </a:xfrm>
          <a:prstGeom prst="wedgeRectCallout">
            <a:avLst>
              <a:gd name="adj1" fmla="val 70907"/>
              <a:gd name="adj2" fmla="val -180001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</a:rPr>
              <a:t>transfer</a:t>
            </a:r>
          </a:p>
        </p:txBody>
      </p: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98BA2AB8-209D-4772-A12E-AABD64EB16E9}"/>
              </a:ext>
            </a:extLst>
          </p:cNvPr>
          <p:cNvSpPr/>
          <p:nvPr/>
        </p:nvSpPr>
        <p:spPr>
          <a:xfrm>
            <a:off x="6896679" y="3038069"/>
            <a:ext cx="672781" cy="274386"/>
          </a:xfrm>
          <a:prstGeom prst="wedgeRectCallout">
            <a:avLst>
              <a:gd name="adj1" fmla="val -4080"/>
              <a:gd name="adj2" fmla="val -154720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</a:rPr>
              <a:t>transfer</a:t>
            </a:r>
          </a:p>
        </p:txBody>
      </p:sp>
      <p:sp>
        <p:nvSpPr>
          <p:cNvPr id="67" name="Speech Bubble: Rectangle 66">
            <a:extLst>
              <a:ext uri="{FF2B5EF4-FFF2-40B4-BE49-F238E27FC236}">
                <a16:creationId xmlns:a16="http://schemas.microsoft.com/office/drawing/2014/main" id="{75EE120D-EA17-4419-98CC-5645DD72E9E6}"/>
              </a:ext>
            </a:extLst>
          </p:cNvPr>
          <p:cNvSpPr/>
          <p:nvPr/>
        </p:nvSpPr>
        <p:spPr>
          <a:xfrm>
            <a:off x="8823338" y="1506470"/>
            <a:ext cx="2313423" cy="1450744"/>
          </a:xfrm>
          <a:prstGeom prst="wedgeRectCallout">
            <a:avLst>
              <a:gd name="adj1" fmla="val -100327"/>
              <a:gd name="adj2" fmla="val 59334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Acquired messages are locked </a:t>
            </a:r>
            <a:r>
              <a:rPr lang="en-US" sz="1400" b="1"/>
              <a:t>exclusively</a:t>
            </a:r>
            <a:r>
              <a:rPr lang="en-US" sz="1400"/>
              <a:t> to the acquirer (consumer) until they are settled or the lock expires*</a:t>
            </a:r>
          </a:p>
        </p:txBody>
      </p:sp>
      <p:sp>
        <p:nvSpPr>
          <p:cNvPr id="68" name="Speech Bubble: Rectangle 67">
            <a:extLst>
              <a:ext uri="{FF2B5EF4-FFF2-40B4-BE49-F238E27FC236}">
                <a16:creationId xmlns:a16="http://schemas.microsoft.com/office/drawing/2014/main" id="{7C200D23-C655-43C8-99EA-0167BBE5C4A5}"/>
              </a:ext>
            </a:extLst>
          </p:cNvPr>
          <p:cNvSpPr/>
          <p:nvPr/>
        </p:nvSpPr>
        <p:spPr>
          <a:xfrm>
            <a:off x="8841145" y="3570101"/>
            <a:ext cx="2295616" cy="2975742"/>
          </a:xfrm>
          <a:prstGeom prst="wedgeRectCallout">
            <a:avLst>
              <a:gd name="adj1" fmla="val -96379"/>
              <a:gd name="adj2" fmla="val -35297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Consumer tells the broker the state of the message.</a:t>
            </a:r>
            <a:br>
              <a:rPr lang="en-US" sz="1400"/>
            </a:br>
            <a:br>
              <a:rPr lang="en-US" sz="1400"/>
            </a:br>
            <a:r>
              <a:rPr lang="en-US" sz="1400" b="1"/>
              <a:t>accepted</a:t>
            </a:r>
            <a:r>
              <a:rPr lang="en-US" sz="1400"/>
              <a:t>: Accepted and handled. Can be removed, must not be redelivered.</a:t>
            </a:r>
            <a:br>
              <a:rPr lang="en-US" sz="1400"/>
            </a:br>
            <a:br>
              <a:rPr lang="en-US" sz="1400"/>
            </a:br>
            <a:r>
              <a:rPr lang="en-US" sz="1400" b="1"/>
              <a:t>released</a:t>
            </a:r>
            <a:r>
              <a:rPr lang="en-US" sz="1400"/>
              <a:t>: Not handled. Should be redelivered.</a:t>
            </a:r>
          </a:p>
          <a:p>
            <a:pPr algn="ctr"/>
            <a:br>
              <a:rPr lang="en-US" sz="1400" b="1"/>
            </a:br>
            <a:r>
              <a:rPr lang="en-US" sz="1400" b="1"/>
              <a:t>rejected</a:t>
            </a:r>
            <a:r>
              <a:rPr lang="en-US" sz="1400"/>
              <a:t>: Not handled. Considered defective. Must not be redelivered.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A0062-B65C-4347-B56D-D033D81096BE}"/>
              </a:ext>
            </a:extLst>
          </p:cNvPr>
          <p:cNvSpPr txBox="1"/>
          <p:nvPr/>
        </p:nvSpPr>
        <p:spPr>
          <a:xfrm>
            <a:off x="5470657" y="6629792"/>
            <a:ext cx="6705362" cy="16927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/>
              <a:t>* locks always have a timeout and instantly expire when the connection breaks. (As of 3/22, might change ;) </a:t>
            </a:r>
          </a:p>
        </p:txBody>
      </p: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33D9DE0E-EEC7-47BF-8FB2-20FFE6C310BC}"/>
              </a:ext>
            </a:extLst>
          </p:cNvPr>
          <p:cNvSpPr/>
          <p:nvPr/>
        </p:nvSpPr>
        <p:spPr>
          <a:xfrm>
            <a:off x="7569460" y="53134"/>
            <a:ext cx="3299583" cy="975142"/>
          </a:xfrm>
          <a:prstGeom prst="wedgeRectCallout">
            <a:avLst>
              <a:gd name="adj1" fmla="val -31588"/>
              <a:gd name="adj2" fmla="val 61873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There can be up to 5000 concurrently competing consumers per entity.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First come, first served.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607C49-028E-4613-83F1-A1D764EDCD8E}"/>
              </a:ext>
            </a:extLst>
          </p:cNvPr>
          <p:cNvSpPr/>
          <p:nvPr/>
        </p:nvSpPr>
        <p:spPr>
          <a:xfrm>
            <a:off x="98178" y="4622448"/>
            <a:ext cx="1747301" cy="1778351"/>
          </a:xfrm>
          <a:prstGeom prst="rect">
            <a:avLst/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Max </a:t>
            </a:r>
            <a:r>
              <a:rPr lang="de-DE" sz="1400" err="1"/>
              <a:t>message</a:t>
            </a:r>
            <a:r>
              <a:rPr lang="de-DE" sz="1400"/>
              <a:t> </a:t>
            </a:r>
            <a:r>
              <a:rPr lang="de-DE" sz="1400" err="1"/>
              <a:t>size</a:t>
            </a:r>
            <a:r>
              <a:rPr lang="de-DE" sz="1400"/>
              <a:t>:  Std: </a:t>
            </a:r>
            <a:r>
              <a:rPr lang="de-DE" sz="1400" b="1"/>
              <a:t>Up to 1MB</a:t>
            </a:r>
            <a:br>
              <a:rPr lang="de-DE" sz="1400" b="1" baseline="30000"/>
            </a:br>
            <a:r>
              <a:rPr lang="de-DE" sz="1400" err="1"/>
              <a:t>Prm</a:t>
            </a:r>
            <a:r>
              <a:rPr lang="de-DE" sz="1400"/>
              <a:t>: </a:t>
            </a:r>
            <a:r>
              <a:rPr lang="de-DE" sz="1400" b="1"/>
              <a:t>Up to 100 MB</a:t>
            </a:r>
          </a:p>
          <a:p>
            <a:pPr algn="ctr"/>
            <a:br>
              <a:rPr lang="de-DE" sz="1400"/>
            </a:br>
            <a:r>
              <a:rPr lang="de-DE" sz="1400"/>
              <a:t>Max </a:t>
            </a:r>
            <a:r>
              <a:rPr lang="de-DE" sz="1400" err="1"/>
              <a:t>queue</a:t>
            </a:r>
            <a:r>
              <a:rPr lang="de-DE" sz="1400"/>
              <a:t> </a:t>
            </a:r>
            <a:r>
              <a:rPr lang="de-DE" sz="1400" err="1"/>
              <a:t>size</a:t>
            </a:r>
            <a:r>
              <a:rPr lang="de-DE" sz="1400"/>
              <a:t>: </a:t>
            </a:r>
            <a:br>
              <a:rPr lang="de-DE" sz="1400"/>
            </a:br>
            <a:r>
              <a:rPr lang="de-DE" sz="1400" b="1"/>
              <a:t>Up to 80GB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1376882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9514-481D-4459-B514-3D97E5EF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Azure Service Bus Queues (II)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42EA5B-7FD7-4412-BF33-8CE394A3A528}"/>
              </a:ext>
            </a:extLst>
          </p:cNvPr>
          <p:cNvSpPr/>
          <p:nvPr/>
        </p:nvSpPr>
        <p:spPr>
          <a:xfrm>
            <a:off x="2295460" y="2839369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52E24-E7F1-411D-9346-022E97179797}"/>
              </a:ext>
            </a:extLst>
          </p:cNvPr>
          <p:cNvSpPr/>
          <p:nvPr/>
        </p:nvSpPr>
        <p:spPr>
          <a:xfrm>
            <a:off x="2563475" y="2978105"/>
            <a:ext cx="589629" cy="901788"/>
          </a:xfrm>
          <a:prstGeom prst="rect">
            <a:avLst/>
          </a:prstGeom>
          <a:solidFill>
            <a:srgbClr val="419BD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E5ABC-A9E1-4ADC-B3D4-72D843F92DCC}"/>
              </a:ext>
            </a:extLst>
          </p:cNvPr>
          <p:cNvSpPr/>
          <p:nvPr/>
        </p:nvSpPr>
        <p:spPr>
          <a:xfrm>
            <a:off x="2597701" y="3004906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FFE5-D64D-47EA-8F5D-714BFEA45E2D}"/>
              </a:ext>
            </a:extLst>
          </p:cNvPr>
          <p:cNvSpPr/>
          <p:nvPr/>
        </p:nvSpPr>
        <p:spPr>
          <a:xfrm>
            <a:off x="3187330" y="2978106"/>
            <a:ext cx="589629" cy="901788"/>
          </a:xfrm>
          <a:prstGeom prst="rect">
            <a:avLst/>
          </a:prstGeom>
          <a:solidFill>
            <a:srgbClr val="419BD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9B3A4A-50EB-40F1-8ED0-243D55176835}"/>
              </a:ext>
            </a:extLst>
          </p:cNvPr>
          <p:cNvSpPr/>
          <p:nvPr/>
        </p:nvSpPr>
        <p:spPr>
          <a:xfrm>
            <a:off x="3221556" y="30049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62D6F9-90CF-4040-8F37-E59A520BF225}"/>
              </a:ext>
            </a:extLst>
          </p:cNvPr>
          <p:cNvSpPr/>
          <p:nvPr/>
        </p:nvSpPr>
        <p:spPr>
          <a:xfrm>
            <a:off x="3811185" y="2978107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B64D4-72E9-4971-98DF-C1EDF9CA6F46}"/>
              </a:ext>
            </a:extLst>
          </p:cNvPr>
          <p:cNvSpPr/>
          <p:nvPr/>
        </p:nvSpPr>
        <p:spPr>
          <a:xfrm>
            <a:off x="3845411" y="3004908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2452AE-C61B-43A7-BAE8-E5CCF452F391}"/>
              </a:ext>
            </a:extLst>
          </p:cNvPr>
          <p:cNvSpPr/>
          <p:nvPr/>
        </p:nvSpPr>
        <p:spPr>
          <a:xfrm>
            <a:off x="1499499" y="3004906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3F6ED24-08F1-4FF7-8CDA-63CCC8C9B0A9}"/>
              </a:ext>
            </a:extLst>
          </p:cNvPr>
          <p:cNvSpPr/>
          <p:nvPr/>
        </p:nvSpPr>
        <p:spPr>
          <a:xfrm>
            <a:off x="2089127" y="3260309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4E0B1356-41CA-477E-8587-A5F97D22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17" y="3361996"/>
            <a:ext cx="528145" cy="52814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94A1437-8038-44A4-AC19-94DAF705031D}"/>
              </a:ext>
            </a:extLst>
          </p:cNvPr>
          <p:cNvGrpSpPr/>
          <p:nvPr/>
        </p:nvGrpSpPr>
        <p:grpSpPr>
          <a:xfrm>
            <a:off x="4435040" y="2978108"/>
            <a:ext cx="589629" cy="912033"/>
            <a:chOff x="4435040" y="2978108"/>
            <a:chExt cx="589629" cy="9120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4A0BA8-D028-40E2-B063-D0660346C77E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017CE8-CA72-4227-BAF8-272772F96EB4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27" name="Graphic 26" descr="Document outline">
              <a:extLst>
                <a:ext uri="{FF2B5EF4-FFF2-40B4-BE49-F238E27FC236}">
                  <a16:creationId xmlns:a16="http://schemas.microsoft.com/office/drawing/2014/main" id="{A06C06DC-0079-48B2-B207-AF97E339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28" name="Graphic 27" descr="Document outline">
            <a:extLst>
              <a:ext uri="{FF2B5EF4-FFF2-40B4-BE49-F238E27FC236}">
                <a16:creationId xmlns:a16="http://schemas.microsoft.com/office/drawing/2014/main" id="{0209DFDA-4341-4115-95A2-6C6A13E34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8072" y="3361996"/>
            <a:ext cx="528145" cy="528145"/>
          </a:xfrm>
          <a:prstGeom prst="rect">
            <a:avLst/>
          </a:prstGeom>
        </p:spPr>
      </p:pic>
      <p:pic>
        <p:nvPicPr>
          <p:cNvPr id="29" name="Graphic 28" descr="Document outline">
            <a:extLst>
              <a:ext uri="{FF2B5EF4-FFF2-40B4-BE49-F238E27FC236}">
                <a16:creationId xmlns:a16="http://schemas.microsoft.com/office/drawing/2014/main" id="{63499F02-F064-4AAD-9E02-2D8730112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27" y="3361996"/>
            <a:ext cx="528145" cy="52814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F2A34CE-C4BF-4A57-89A5-3E976ECA8EA9}"/>
              </a:ext>
            </a:extLst>
          </p:cNvPr>
          <p:cNvGrpSpPr/>
          <p:nvPr/>
        </p:nvGrpSpPr>
        <p:grpSpPr>
          <a:xfrm>
            <a:off x="5058895" y="2978109"/>
            <a:ext cx="589629" cy="912032"/>
            <a:chOff x="5058895" y="2978109"/>
            <a:chExt cx="589629" cy="9120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0C099B-BCEF-4052-8444-BCCEAC1AAD24}"/>
                </a:ext>
              </a:extLst>
            </p:cNvPr>
            <p:cNvSpPr/>
            <p:nvPr/>
          </p:nvSpPr>
          <p:spPr>
            <a:xfrm>
              <a:off x="5058895" y="2978109"/>
              <a:ext cx="589629" cy="901788"/>
            </a:xfrm>
            <a:prstGeom prst="rect">
              <a:avLst/>
            </a:prstGeom>
            <a:solidFill>
              <a:srgbClr val="419BD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FACCBF-D09D-4AA3-A69E-F380FC2E1706}"/>
                </a:ext>
              </a:extLst>
            </p:cNvPr>
            <p:cNvSpPr/>
            <p:nvPr/>
          </p:nvSpPr>
          <p:spPr>
            <a:xfrm>
              <a:off x="5093121" y="3004910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740</a:t>
              </a:r>
            </a:p>
          </p:txBody>
        </p:sp>
        <p:pic>
          <p:nvPicPr>
            <p:cNvPr id="30" name="Graphic 29" descr="Document outline">
              <a:extLst>
                <a:ext uri="{FF2B5EF4-FFF2-40B4-BE49-F238E27FC236}">
                  <a16:creationId xmlns:a16="http://schemas.microsoft.com/office/drawing/2014/main" id="{B35D99C4-3A9B-4DDD-97CA-8E60FAB81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9637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31" name="Graphic 30" descr="Document outline">
            <a:extLst>
              <a:ext uri="{FF2B5EF4-FFF2-40B4-BE49-F238E27FC236}">
                <a16:creationId xmlns:a16="http://schemas.microsoft.com/office/drawing/2014/main" id="{40E17077-6B40-4960-B78C-C791C1C2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753" y="3326523"/>
            <a:ext cx="528145" cy="528145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19968A-9EEA-45B8-96A3-7FECBA09C737}"/>
              </a:ext>
            </a:extLst>
          </p:cNvPr>
          <p:cNvSpPr/>
          <p:nvPr/>
        </p:nvSpPr>
        <p:spPr>
          <a:xfrm>
            <a:off x="2563475" y="3953992"/>
            <a:ext cx="589629" cy="2396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scheduled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1092C6-E393-4231-A3CA-33DB8755C4AE}"/>
              </a:ext>
            </a:extLst>
          </p:cNvPr>
          <p:cNvSpPr/>
          <p:nvPr/>
        </p:nvSpPr>
        <p:spPr>
          <a:xfrm>
            <a:off x="3187328" y="3946504"/>
            <a:ext cx="589629" cy="2396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deferred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ACA5E2-20CF-4D79-ABCA-26AF619F2625}"/>
              </a:ext>
            </a:extLst>
          </p:cNvPr>
          <p:cNvSpPr/>
          <p:nvPr/>
        </p:nvSpPr>
        <p:spPr>
          <a:xfrm>
            <a:off x="3807107" y="3946503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4EC8DD9-2267-4174-B148-FDF86631C7E1}"/>
              </a:ext>
            </a:extLst>
          </p:cNvPr>
          <p:cNvSpPr/>
          <p:nvPr/>
        </p:nvSpPr>
        <p:spPr>
          <a:xfrm>
            <a:off x="4426886" y="39465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78A8959-EB6F-4F1D-8973-F778584D7856}"/>
              </a:ext>
            </a:extLst>
          </p:cNvPr>
          <p:cNvSpPr/>
          <p:nvPr/>
        </p:nvSpPr>
        <p:spPr>
          <a:xfrm>
            <a:off x="5059423" y="3953991"/>
            <a:ext cx="589629" cy="239635"/>
          </a:xfrm>
          <a:prstGeom prst="roundRect">
            <a:avLst/>
          </a:prstGeom>
          <a:solidFill>
            <a:srgbClr val="00482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deleted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6DEAEC-5662-474C-938E-5FC11463AD70}"/>
              </a:ext>
            </a:extLst>
          </p:cNvPr>
          <p:cNvSpPr/>
          <p:nvPr/>
        </p:nvSpPr>
        <p:spPr>
          <a:xfrm>
            <a:off x="591987" y="2992295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300D64B-6149-41BA-BF9A-E616C5EC268F}"/>
              </a:ext>
            </a:extLst>
          </p:cNvPr>
          <p:cNvSpPr/>
          <p:nvPr/>
        </p:nvSpPr>
        <p:spPr>
          <a:xfrm>
            <a:off x="313807" y="4797865"/>
            <a:ext cx="3788114" cy="1867796"/>
          </a:xfrm>
          <a:prstGeom prst="wedgeRectCallout">
            <a:avLst>
              <a:gd name="adj1" fmla="val 18566"/>
              <a:gd name="adj2" fmla="val -78857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300" b="1" dirty="0"/>
              <a:t>Scheduled</a:t>
            </a:r>
            <a:r>
              <a:rPr lang="en-US" sz="1300" dirty="0"/>
              <a:t> messages have been accepted and stored in the queue log, but they are made available for delivery only after </a:t>
            </a:r>
            <a:r>
              <a:rPr lang="en-US" sz="1300" b="1" dirty="0" err="1"/>
              <a:t>ScheduledTimeUtc</a:t>
            </a:r>
            <a:r>
              <a:rPr lang="en-US" sz="1300" dirty="0"/>
              <a:t>.</a:t>
            </a:r>
          </a:p>
          <a:p>
            <a:pPr algn="ctr"/>
            <a:br>
              <a:rPr lang="en-US" sz="1300" dirty="0"/>
            </a:br>
            <a:r>
              <a:rPr lang="en-US" sz="1300" dirty="0"/>
              <a:t>Scheduled messages </a:t>
            </a:r>
            <a:r>
              <a:rPr lang="en-US" sz="1300" i="1" dirty="0"/>
              <a:t>can be canceled </a:t>
            </a:r>
            <a:r>
              <a:rPr lang="en-US" sz="1300" dirty="0"/>
              <a:t>using the sequence number returned by the scheduling API.</a:t>
            </a:r>
          </a:p>
        </p:txBody>
      </p:sp>
      <p:sp>
        <p:nvSpPr>
          <p:cNvPr id="62" name="Speech Bubble: Rectangle 61">
            <a:extLst>
              <a:ext uri="{FF2B5EF4-FFF2-40B4-BE49-F238E27FC236}">
                <a16:creationId xmlns:a16="http://schemas.microsoft.com/office/drawing/2014/main" id="{BF8FF042-3472-4E31-BA8A-8335CC8A730F}"/>
              </a:ext>
            </a:extLst>
          </p:cNvPr>
          <p:cNvSpPr/>
          <p:nvPr/>
        </p:nvSpPr>
        <p:spPr>
          <a:xfrm>
            <a:off x="4149032" y="4797865"/>
            <a:ext cx="3788114" cy="1867796"/>
          </a:xfrm>
          <a:prstGeom prst="wedgeRectCallout">
            <a:avLst>
              <a:gd name="adj1" fmla="val -66668"/>
              <a:gd name="adj2" fmla="val -82672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300" b="1" dirty="0"/>
              <a:t>Deferred</a:t>
            </a:r>
            <a:r>
              <a:rPr lang="en-US" sz="1300" dirty="0"/>
              <a:t> messages have been delivered to a consumer at least once and the consumer has decided to set them aside instead of settling them.</a:t>
            </a:r>
          </a:p>
          <a:p>
            <a:pPr algn="ctr"/>
            <a:endParaRPr lang="en-US" sz="1300" dirty="0"/>
          </a:p>
          <a:p>
            <a:pPr algn="ctr"/>
            <a:r>
              <a:rPr lang="en-US" sz="1300" dirty="0"/>
              <a:t>Deferred messages remain in the log but are not eligible for delivery until they are restored into the available state.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64AC426-CDEC-4FF7-97AB-395F085A1648}"/>
              </a:ext>
            </a:extLst>
          </p:cNvPr>
          <p:cNvSpPr/>
          <p:nvPr/>
        </p:nvSpPr>
        <p:spPr>
          <a:xfrm>
            <a:off x="4546774" y="1321542"/>
            <a:ext cx="2509872" cy="1461464"/>
          </a:xfrm>
          <a:prstGeom prst="roundRect">
            <a:avLst>
              <a:gd name="adj" fmla="val 1131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>
                <a:solidFill>
                  <a:schemeClr val="bg2"/>
                </a:solidFill>
              </a:rPr>
              <a:t>Dead-letter</a:t>
            </a:r>
            <a:br>
              <a:rPr lang="en-US" sz="1200">
                <a:solidFill>
                  <a:schemeClr val="bg2"/>
                </a:solidFill>
              </a:rPr>
            </a:br>
            <a:r>
              <a:rPr lang="en-US" sz="1200">
                <a:solidFill>
                  <a:schemeClr val="bg2"/>
                </a:solidFill>
              </a:rPr>
              <a:t>Queue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F05B113-95EA-4B3C-816A-964A9B172655}"/>
              </a:ext>
            </a:extLst>
          </p:cNvPr>
          <p:cNvSpPr/>
          <p:nvPr/>
        </p:nvSpPr>
        <p:spPr>
          <a:xfrm>
            <a:off x="4846454" y="1451813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A0582C-D9C9-4B75-BF23-868411CDC1A5}"/>
              </a:ext>
            </a:extLst>
          </p:cNvPr>
          <p:cNvSpPr/>
          <p:nvPr/>
        </p:nvSpPr>
        <p:spPr>
          <a:xfrm>
            <a:off x="4880680" y="1478614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521</a:t>
            </a:r>
          </a:p>
        </p:txBody>
      </p:sp>
      <p:pic>
        <p:nvPicPr>
          <p:cNvPr id="73" name="Graphic 72" descr="Document outline">
            <a:extLst>
              <a:ext uri="{FF2B5EF4-FFF2-40B4-BE49-F238E27FC236}">
                <a16:creationId xmlns:a16="http://schemas.microsoft.com/office/drawing/2014/main" id="{518D9791-1F84-4544-8710-215936C82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7196" y="1835702"/>
            <a:ext cx="528145" cy="528145"/>
          </a:xfrm>
          <a:prstGeom prst="rect">
            <a:avLst/>
          </a:prstGeom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2AA90A17-61CC-4431-BC73-B80B70871174}"/>
              </a:ext>
            </a:extLst>
          </p:cNvPr>
          <p:cNvSpPr/>
          <p:nvPr/>
        </p:nvSpPr>
        <p:spPr>
          <a:xfrm>
            <a:off x="4842376" y="2420209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CE1A5E6-598D-4D05-9EB2-3A547C0ADBBF}"/>
              </a:ext>
            </a:extLst>
          </p:cNvPr>
          <p:cNvSpPr/>
          <p:nvPr/>
        </p:nvSpPr>
        <p:spPr>
          <a:xfrm>
            <a:off x="5506371" y="1448659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015EF65-443B-4FA4-88FF-5248959F9D77}"/>
              </a:ext>
            </a:extLst>
          </p:cNvPr>
          <p:cNvSpPr/>
          <p:nvPr/>
        </p:nvSpPr>
        <p:spPr>
          <a:xfrm>
            <a:off x="5540597" y="1475460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671</a:t>
            </a:r>
          </a:p>
        </p:txBody>
      </p:sp>
      <p:pic>
        <p:nvPicPr>
          <p:cNvPr id="77" name="Graphic 76" descr="Document outline">
            <a:extLst>
              <a:ext uri="{FF2B5EF4-FFF2-40B4-BE49-F238E27FC236}">
                <a16:creationId xmlns:a16="http://schemas.microsoft.com/office/drawing/2014/main" id="{044B3E7C-D5EC-4992-8F6B-ACED5CE54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113" y="1832548"/>
            <a:ext cx="528145" cy="528145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F472374-0DBB-42CF-A79E-487973371610}"/>
              </a:ext>
            </a:extLst>
          </p:cNvPr>
          <p:cNvSpPr/>
          <p:nvPr/>
        </p:nvSpPr>
        <p:spPr>
          <a:xfrm>
            <a:off x="5502293" y="2417055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FF256054-47EE-4305-B9ED-F3DC2E58DEB0}"/>
              </a:ext>
            </a:extLst>
          </p:cNvPr>
          <p:cNvSpPr/>
          <p:nvPr/>
        </p:nvSpPr>
        <p:spPr>
          <a:xfrm>
            <a:off x="4050226" y="2294124"/>
            <a:ext cx="465807" cy="444165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3FB08FB6-F0C9-477C-B39B-35DD22A778CA}"/>
              </a:ext>
            </a:extLst>
          </p:cNvPr>
          <p:cNvSpPr/>
          <p:nvPr/>
        </p:nvSpPr>
        <p:spPr>
          <a:xfrm>
            <a:off x="8479623" y="719151"/>
            <a:ext cx="3461508" cy="4426714"/>
          </a:xfrm>
          <a:prstGeom prst="wedgeRectCallout">
            <a:avLst>
              <a:gd name="adj1" fmla="val -87232"/>
              <a:gd name="adj2" fmla="val -18381"/>
            </a:avLst>
          </a:prstGeom>
          <a:ln w="952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400"/>
              <a:t>Every queue and topic subscription has its own </a:t>
            </a:r>
            <a:r>
              <a:rPr lang="en-US" sz="1400" b="1"/>
              <a:t>dead-letter </a:t>
            </a:r>
            <a:r>
              <a:rPr lang="en-US" sz="1400" b="1" err="1"/>
              <a:t>subqueue</a:t>
            </a:r>
            <a:r>
              <a:rPr lang="en-US" sz="1400"/>
              <a:t>: </a:t>
            </a:r>
            <a:r>
              <a:rPr lang="en-US" sz="1400" err="1"/>
              <a:t>myqueue</a:t>
            </a:r>
            <a:r>
              <a:rPr lang="en-US" sz="1400"/>
              <a:t>/$</a:t>
            </a:r>
            <a:r>
              <a:rPr lang="en-US" sz="1400" err="1"/>
              <a:t>deadletterqueue</a:t>
            </a:r>
            <a:endParaRPr lang="en-US" sz="1400"/>
          </a:p>
          <a:p>
            <a:pPr algn="ctr"/>
            <a:endParaRPr lang="en-US" sz="1400"/>
          </a:p>
          <a:p>
            <a:pPr algn="ctr"/>
            <a:r>
              <a:rPr lang="en-US" sz="1400"/>
              <a:t>All messages that cannot be delivered (released more often than permitted) or have been rejected and optionally those that have expired and put into the dead-letter queue and remain there. 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The reason for why and from where the message has been moved is remarked in the </a:t>
            </a:r>
            <a:r>
              <a:rPr lang="en-US" sz="1400" b="1" err="1"/>
              <a:t>DeadLetterReason</a:t>
            </a:r>
            <a:r>
              <a:rPr lang="en-US" sz="1400"/>
              <a:t>, </a:t>
            </a:r>
            <a:r>
              <a:rPr lang="en-US" sz="1400" b="1" err="1"/>
              <a:t>DeadLetterErrorDescription</a:t>
            </a:r>
            <a:r>
              <a:rPr lang="en-US" sz="1400"/>
              <a:t>, and </a:t>
            </a:r>
            <a:r>
              <a:rPr lang="en-US" sz="1400" b="1" err="1"/>
              <a:t>DeadLetterSource</a:t>
            </a:r>
            <a:r>
              <a:rPr lang="en-US" sz="1400"/>
              <a:t> properties.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The </a:t>
            </a:r>
            <a:r>
              <a:rPr lang="en-US" sz="1400" err="1"/>
              <a:t>deadletter</a:t>
            </a:r>
            <a:r>
              <a:rPr lang="en-US" sz="1400"/>
              <a:t> queue is otherwise a normal queue and can be used with the normal receiver clients.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4322D8D3-116B-6142-3D5E-5F945A8EA18A}"/>
              </a:ext>
            </a:extLst>
          </p:cNvPr>
          <p:cNvSpPr/>
          <p:nvPr/>
        </p:nvSpPr>
        <p:spPr>
          <a:xfrm>
            <a:off x="511834" y="1491195"/>
            <a:ext cx="3339154" cy="1183215"/>
          </a:xfrm>
          <a:prstGeom prst="wedgeRectCallout">
            <a:avLst>
              <a:gd name="adj1" fmla="val 25549"/>
              <a:gd name="adj2" fmla="val 59698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300" dirty="0"/>
              <a:t>Messages can have a defined </a:t>
            </a:r>
            <a:r>
              <a:rPr lang="en-US" sz="1300" b="1" dirty="0"/>
              <a:t>time-to-live </a:t>
            </a:r>
            <a:r>
              <a:rPr lang="en-US" sz="1300" dirty="0"/>
              <a:t>after which they are automatically removed from the queue. Those messages may be optionally dead-lettered. </a:t>
            </a:r>
            <a:r>
              <a:rPr lang="en-US" sz="1300" b="1" dirty="0"/>
              <a:t> </a:t>
            </a:r>
            <a:r>
              <a:rPr lang="en-US" sz="1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814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42EA5B-7FD7-4412-BF33-8CE394A3A528}"/>
              </a:ext>
            </a:extLst>
          </p:cNvPr>
          <p:cNvSpPr/>
          <p:nvPr/>
        </p:nvSpPr>
        <p:spPr>
          <a:xfrm>
            <a:off x="2295460" y="1393672"/>
            <a:ext cx="3525170" cy="4237771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33127FA-B26E-4D11-8BE6-E89A1A6637CD}"/>
              </a:ext>
            </a:extLst>
          </p:cNvPr>
          <p:cNvSpPr/>
          <p:nvPr/>
        </p:nvSpPr>
        <p:spPr>
          <a:xfrm>
            <a:off x="2364828" y="4661075"/>
            <a:ext cx="3969757" cy="365534"/>
          </a:xfrm>
          <a:prstGeom prst="rightArrow">
            <a:avLst/>
          </a:prstGeom>
          <a:solidFill>
            <a:schemeClr val="dk1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/>
              <a:t>SessionId </a:t>
            </a:r>
            <a:r>
              <a:rPr lang="en-US" sz="1100" i="1"/>
              <a:t>"563"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60522BCE-4B1F-48E2-B0A2-38204C83064A}"/>
              </a:ext>
            </a:extLst>
          </p:cNvPr>
          <p:cNvSpPr/>
          <p:nvPr/>
        </p:nvSpPr>
        <p:spPr>
          <a:xfrm>
            <a:off x="2355369" y="3293838"/>
            <a:ext cx="3969757" cy="365534"/>
          </a:xfrm>
          <a:prstGeom prst="rightArrow">
            <a:avLst/>
          </a:prstGeom>
          <a:solidFill>
            <a:schemeClr val="dk1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/>
              <a:t>SessionId </a:t>
            </a:r>
            <a:r>
              <a:rPr lang="en-US" sz="1100" i="1"/>
              <a:t>"123"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89514-481D-4459-B514-3D97E5EF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Azure Service Bus Queues – Sessions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2452AE-C61B-43A7-BAE8-E5CCF452F391}"/>
              </a:ext>
            </a:extLst>
          </p:cNvPr>
          <p:cNvSpPr/>
          <p:nvPr/>
        </p:nvSpPr>
        <p:spPr>
          <a:xfrm>
            <a:off x="1499499" y="3004906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3F6ED24-08F1-4FF7-8CDA-63CCC8C9B0A9}"/>
              </a:ext>
            </a:extLst>
          </p:cNvPr>
          <p:cNvSpPr/>
          <p:nvPr/>
        </p:nvSpPr>
        <p:spPr>
          <a:xfrm>
            <a:off x="2089127" y="3260309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ocument outline">
            <a:extLst>
              <a:ext uri="{FF2B5EF4-FFF2-40B4-BE49-F238E27FC236}">
                <a16:creationId xmlns:a16="http://schemas.microsoft.com/office/drawing/2014/main" id="{40E17077-6B40-4960-B78C-C791C1C2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753" y="3326523"/>
            <a:ext cx="528145" cy="528145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1B6DEAEC-5662-474C-938E-5FC11463AD70}"/>
              </a:ext>
            </a:extLst>
          </p:cNvPr>
          <p:cNvSpPr/>
          <p:nvPr/>
        </p:nvSpPr>
        <p:spPr>
          <a:xfrm>
            <a:off x="591987" y="2992295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CEBB252-EB67-4716-9D3D-54674378F8E9}"/>
              </a:ext>
            </a:extLst>
          </p:cNvPr>
          <p:cNvSpPr/>
          <p:nvPr/>
        </p:nvSpPr>
        <p:spPr>
          <a:xfrm>
            <a:off x="2529246" y="4277184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DF6394-01CE-4F98-A07E-26C9B4CF36D7}"/>
              </a:ext>
            </a:extLst>
          </p:cNvPr>
          <p:cNvSpPr/>
          <p:nvPr/>
        </p:nvSpPr>
        <p:spPr>
          <a:xfrm>
            <a:off x="2563472" y="4303985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0DAA9E-9D74-4F21-991F-1C1CE6A89B6F}"/>
              </a:ext>
            </a:extLst>
          </p:cNvPr>
          <p:cNvSpPr/>
          <p:nvPr/>
        </p:nvSpPr>
        <p:spPr>
          <a:xfrm>
            <a:off x="3187330" y="2978106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649249-151D-4B30-9A68-E9D4BEEA32C6}"/>
              </a:ext>
            </a:extLst>
          </p:cNvPr>
          <p:cNvSpPr/>
          <p:nvPr/>
        </p:nvSpPr>
        <p:spPr>
          <a:xfrm>
            <a:off x="3221556" y="30049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2C9430-5A3C-456C-B0A8-61BB75E3ADB7}"/>
              </a:ext>
            </a:extLst>
          </p:cNvPr>
          <p:cNvSpPr/>
          <p:nvPr/>
        </p:nvSpPr>
        <p:spPr>
          <a:xfrm>
            <a:off x="3815582" y="4282306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6AF952-1954-4563-AA4B-084357D46173}"/>
              </a:ext>
            </a:extLst>
          </p:cNvPr>
          <p:cNvSpPr/>
          <p:nvPr/>
        </p:nvSpPr>
        <p:spPr>
          <a:xfrm>
            <a:off x="3849808" y="43091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742</a:t>
            </a:r>
          </a:p>
        </p:txBody>
      </p:sp>
      <p:pic>
        <p:nvPicPr>
          <p:cNvPr id="51" name="Graphic 50" descr="Document outline">
            <a:extLst>
              <a:ext uri="{FF2B5EF4-FFF2-40B4-BE49-F238E27FC236}">
                <a16:creationId xmlns:a16="http://schemas.microsoft.com/office/drawing/2014/main" id="{E14BC870-9C72-4E5B-9812-ADCAACC7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9988" y="4661075"/>
            <a:ext cx="528145" cy="52814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3E1F23B9-ADF7-48B9-AA84-CAD820B3AABF}"/>
              </a:ext>
            </a:extLst>
          </p:cNvPr>
          <p:cNvGrpSpPr/>
          <p:nvPr/>
        </p:nvGrpSpPr>
        <p:grpSpPr>
          <a:xfrm>
            <a:off x="4435040" y="2978108"/>
            <a:ext cx="589629" cy="912033"/>
            <a:chOff x="4435040" y="2978108"/>
            <a:chExt cx="589629" cy="9120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5230F1B-B4E4-4910-85A4-A50ADBCCB2D0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3846F76-6B83-49BC-8B1F-9E808F65C1C7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55" name="Graphic 54" descr="Document outline">
              <a:extLst>
                <a:ext uri="{FF2B5EF4-FFF2-40B4-BE49-F238E27FC236}">
                  <a16:creationId xmlns:a16="http://schemas.microsoft.com/office/drawing/2014/main" id="{4A8F570E-1634-4AE9-B85C-835A9D40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56" name="Graphic 55" descr="Document outline">
            <a:extLst>
              <a:ext uri="{FF2B5EF4-FFF2-40B4-BE49-F238E27FC236}">
                <a16:creationId xmlns:a16="http://schemas.microsoft.com/office/drawing/2014/main" id="{EAF40F5A-1A09-4A8F-B981-27059FDC1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8072" y="3361996"/>
            <a:ext cx="528145" cy="528145"/>
          </a:xfrm>
          <a:prstGeom prst="rect">
            <a:avLst/>
          </a:prstGeom>
        </p:spPr>
      </p:pic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43E61932-7886-4D6B-9495-55E70370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6324" y="4666195"/>
            <a:ext cx="528145" cy="528145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C259409-BC88-4F13-8EF9-0E0CE9256938}"/>
              </a:ext>
            </a:extLst>
          </p:cNvPr>
          <p:cNvSpPr/>
          <p:nvPr/>
        </p:nvSpPr>
        <p:spPr>
          <a:xfrm>
            <a:off x="2529246" y="5253071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8D81AAA-0F7A-4C89-97DD-8AC82ACDF8AE}"/>
              </a:ext>
            </a:extLst>
          </p:cNvPr>
          <p:cNvSpPr/>
          <p:nvPr/>
        </p:nvSpPr>
        <p:spPr>
          <a:xfrm>
            <a:off x="3187328" y="3946504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8CDB6EA-1BE5-4F57-A5B2-7A136F06C45F}"/>
              </a:ext>
            </a:extLst>
          </p:cNvPr>
          <p:cNvSpPr/>
          <p:nvPr/>
        </p:nvSpPr>
        <p:spPr>
          <a:xfrm>
            <a:off x="3811504" y="52507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F13A876-B899-4E6F-99E0-8A06F6E7170C}"/>
              </a:ext>
            </a:extLst>
          </p:cNvPr>
          <p:cNvSpPr/>
          <p:nvPr/>
        </p:nvSpPr>
        <p:spPr>
          <a:xfrm>
            <a:off x="4426886" y="39465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9DE304B-8B1D-4143-80FD-A774E8E5368B}"/>
              </a:ext>
            </a:extLst>
          </p:cNvPr>
          <p:cNvSpPr/>
          <p:nvPr/>
        </p:nvSpPr>
        <p:spPr>
          <a:xfrm>
            <a:off x="2379543" y="1950994"/>
            <a:ext cx="3969757" cy="365534"/>
          </a:xfrm>
          <a:prstGeom prst="rightArrow">
            <a:avLst/>
          </a:prstGeom>
          <a:solidFill>
            <a:schemeClr val="dk1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100" i="1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F2A34CE-C4BF-4A57-89A5-3E976ECA8EA9}"/>
              </a:ext>
            </a:extLst>
          </p:cNvPr>
          <p:cNvGrpSpPr/>
          <p:nvPr/>
        </p:nvGrpSpPr>
        <p:grpSpPr>
          <a:xfrm>
            <a:off x="5037022" y="1607185"/>
            <a:ext cx="589629" cy="912032"/>
            <a:chOff x="5058895" y="2978109"/>
            <a:chExt cx="589629" cy="9120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0C099B-BCEF-4052-8444-BCCEAC1AAD24}"/>
                </a:ext>
              </a:extLst>
            </p:cNvPr>
            <p:cNvSpPr/>
            <p:nvPr/>
          </p:nvSpPr>
          <p:spPr>
            <a:xfrm>
              <a:off x="5058895" y="2978109"/>
              <a:ext cx="589629" cy="901788"/>
            </a:xfrm>
            <a:prstGeom prst="rect">
              <a:avLst/>
            </a:prstGeom>
            <a:solidFill>
              <a:srgbClr val="419BD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FACCBF-D09D-4AA3-A69E-F380FC2E1706}"/>
                </a:ext>
              </a:extLst>
            </p:cNvPr>
            <p:cNvSpPr/>
            <p:nvPr/>
          </p:nvSpPr>
          <p:spPr>
            <a:xfrm>
              <a:off x="5093121" y="3004910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740</a:t>
              </a:r>
            </a:p>
          </p:txBody>
        </p:sp>
        <p:pic>
          <p:nvPicPr>
            <p:cNvPr id="30" name="Graphic 29" descr="Document outline">
              <a:extLst>
                <a:ext uri="{FF2B5EF4-FFF2-40B4-BE49-F238E27FC236}">
                  <a16:creationId xmlns:a16="http://schemas.microsoft.com/office/drawing/2014/main" id="{B35D99C4-3A9B-4DDD-97CA-8E60FAB81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9637" y="3361996"/>
              <a:ext cx="528145" cy="528145"/>
            </a:xfrm>
            <a:prstGeom prst="rect">
              <a:avLst/>
            </a:prstGeom>
          </p:spPr>
        </p:pic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78A8959-EB6F-4F1D-8973-F778584D7856}"/>
              </a:ext>
            </a:extLst>
          </p:cNvPr>
          <p:cNvSpPr/>
          <p:nvPr/>
        </p:nvSpPr>
        <p:spPr>
          <a:xfrm>
            <a:off x="5037550" y="2583067"/>
            <a:ext cx="589629" cy="239635"/>
          </a:xfrm>
          <a:prstGeom prst="roundRect">
            <a:avLst/>
          </a:prstGeom>
          <a:solidFill>
            <a:srgbClr val="00482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deleted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CA4CC37-C306-490F-9775-27979263B7E8}"/>
              </a:ext>
            </a:extLst>
          </p:cNvPr>
          <p:cNvSpPr/>
          <p:nvPr/>
        </p:nvSpPr>
        <p:spPr>
          <a:xfrm>
            <a:off x="7796974" y="1112305"/>
            <a:ext cx="3964890" cy="2742363"/>
          </a:xfrm>
          <a:prstGeom prst="wedgeRectCallout">
            <a:avLst>
              <a:gd name="adj1" fmla="val -83209"/>
              <a:gd name="adj2" fmla="val -3331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400" b="1"/>
              <a:t>Sessions</a:t>
            </a:r>
            <a:r>
              <a:rPr lang="en-US" sz="1400"/>
              <a:t> are unlimited, unbounded, ordered sequences of messages that are all labeled with the same </a:t>
            </a:r>
            <a:r>
              <a:rPr lang="en-US" sz="1400" b="1"/>
              <a:t>SessionId</a:t>
            </a:r>
            <a:r>
              <a:rPr lang="en-US" sz="1400"/>
              <a:t>. Using sessions requires a session-enabled queue or topic subscription.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Consumers acquire exclusive locks on the entire session and all messages belonging to it. 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An active session behaves like an independent queue, without messages from other sessions blocking progress (no "head of line blocking")</a:t>
            </a:r>
          </a:p>
        </p:txBody>
      </p:sp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CEB36A1E-E66F-4191-B7BA-E5A0E1AD6516}"/>
              </a:ext>
            </a:extLst>
          </p:cNvPr>
          <p:cNvSpPr/>
          <p:nvPr/>
        </p:nvSpPr>
        <p:spPr>
          <a:xfrm>
            <a:off x="5227846" y="4985843"/>
            <a:ext cx="479271" cy="442223"/>
          </a:xfrm>
          <a:prstGeom prst="bevel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563</a:t>
            </a:r>
          </a:p>
        </p:txBody>
      </p:sp>
      <p:sp>
        <p:nvSpPr>
          <p:cNvPr id="67" name="Rectangle: Beveled 66">
            <a:extLst>
              <a:ext uri="{FF2B5EF4-FFF2-40B4-BE49-F238E27FC236}">
                <a16:creationId xmlns:a16="http://schemas.microsoft.com/office/drawing/2014/main" id="{243B48C9-EB48-42C4-A42B-37159A5F752C}"/>
              </a:ext>
            </a:extLst>
          </p:cNvPr>
          <p:cNvSpPr/>
          <p:nvPr/>
        </p:nvSpPr>
        <p:spPr>
          <a:xfrm>
            <a:off x="5227845" y="3595918"/>
            <a:ext cx="479271" cy="442223"/>
          </a:xfrm>
          <a:prstGeom prst="bevel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123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5B7B5C-8B81-44F4-B9AD-37BD03559D97}"/>
              </a:ext>
            </a:extLst>
          </p:cNvPr>
          <p:cNvSpPr/>
          <p:nvPr/>
        </p:nvSpPr>
        <p:spPr>
          <a:xfrm>
            <a:off x="6400142" y="3002433"/>
            <a:ext cx="1028242" cy="99196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35F04E-12A1-471A-85BA-CC8B13FB7F80}"/>
              </a:ext>
            </a:extLst>
          </p:cNvPr>
          <p:cNvSpPr/>
          <p:nvPr/>
        </p:nvSpPr>
        <p:spPr>
          <a:xfrm>
            <a:off x="6424316" y="4347858"/>
            <a:ext cx="1028242" cy="99196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5D17151-A7A6-494E-A3E1-4796ED24E03D}"/>
              </a:ext>
            </a:extLst>
          </p:cNvPr>
          <p:cNvCxnSpPr>
            <a:stCxn id="11" idx="4"/>
            <a:endCxn id="9" idx="3"/>
          </p:cNvCxnSpPr>
          <p:nvPr/>
        </p:nvCxnSpPr>
        <p:spPr>
          <a:xfrm rot="5400000">
            <a:off x="6186479" y="4620829"/>
            <a:ext cx="32963" cy="1470955"/>
          </a:xfrm>
          <a:prstGeom prst="bentConnector3">
            <a:avLst>
              <a:gd name="adj1" fmla="val 17264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peech Bubble: Rectangle 79">
            <a:extLst>
              <a:ext uri="{FF2B5EF4-FFF2-40B4-BE49-F238E27FC236}">
                <a16:creationId xmlns:a16="http://schemas.microsoft.com/office/drawing/2014/main" id="{E4DC0EC0-4531-4B24-87A0-9D2EC0F3B4FF}"/>
              </a:ext>
            </a:extLst>
          </p:cNvPr>
          <p:cNvSpPr/>
          <p:nvPr/>
        </p:nvSpPr>
        <p:spPr>
          <a:xfrm>
            <a:off x="7816087" y="3994400"/>
            <a:ext cx="3964890" cy="2684456"/>
          </a:xfrm>
          <a:prstGeom prst="wedgeRectCallout">
            <a:avLst>
              <a:gd name="adj1" fmla="val -69053"/>
              <a:gd name="adj2" fmla="val 7982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400"/>
              <a:t>The owning consumer of a session has read/write access to the </a:t>
            </a:r>
            <a:r>
              <a:rPr lang="en-US" sz="1400" b="1"/>
              <a:t>session state</a:t>
            </a:r>
            <a:r>
              <a:rPr lang="en-US" sz="1400"/>
              <a:t> that the broker optionally maintains. Session state can hold data up to the max size of a message permitted for the queue.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When a new consumer acquires the session, it can therefore access all info left by a prior consumer related to processing the session.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Built for long-running workflow processes.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A0C571-C50A-4C9F-8702-65CA13034B13}"/>
              </a:ext>
            </a:extLst>
          </p:cNvPr>
          <p:cNvSpPr/>
          <p:nvPr/>
        </p:nvSpPr>
        <p:spPr>
          <a:xfrm>
            <a:off x="216271" y="5862632"/>
            <a:ext cx="2971057" cy="901788"/>
          </a:xfrm>
          <a:prstGeom prst="rect">
            <a:avLst/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 single queue can maintain hundreds of thousands of sessions and thus logical sub-queues.</a:t>
            </a:r>
          </a:p>
        </p:txBody>
      </p:sp>
    </p:spTree>
    <p:extLst>
      <p:ext uri="{BB962C8B-B14F-4D97-AF65-F5344CB8AC3E}">
        <p14:creationId xmlns:p14="http://schemas.microsoft.com/office/powerpoint/2010/main" val="3984113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7531-8B34-47FC-A0B3-4494F17D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Azure Service Bus Queues – Transactions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19D5DE-AD1C-4529-87BD-3031A3035A7F}"/>
              </a:ext>
            </a:extLst>
          </p:cNvPr>
          <p:cNvSpPr/>
          <p:nvPr/>
        </p:nvSpPr>
        <p:spPr>
          <a:xfrm>
            <a:off x="2295460" y="2839369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F6EF-AA50-49A5-AB1D-2694D0BF6CE3}"/>
              </a:ext>
            </a:extLst>
          </p:cNvPr>
          <p:cNvSpPr/>
          <p:nvPr/>
        </p:nvSpPr>
        <p:spPr>
          <a:xfrm>
            <a:off x="2563475" y="2978105"/>
            <a:ext cx="589629" cy="901788"/>
          </a:xfrm>
          <a:prstGeom prst="rect">
            <a:avLst/>
          </a:prstGeom>
          <a:solidFill>
            <a:srgbClr val="419BD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F16D1-890C-441A-923A-2EE05DC60230}"/>
              </a:ext>
            </a:extLst>
          </p:cNvPr>
          <p:cNvSpPr/>
          <p:nvPr/>
        </p:nvSpPr>
        <p:spPr>
          <a:xfrm>
            <a:off x="2597701" y="3004906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42AF3-F0D3-4623-94F1-C93435A98732}"/>
              </a:ext>
            </a:extLst>
          </p:cNvPr>
          <p:cNvSpPr/>
          <p:nvPr/>
        </p:nvSpPr>
        <p:spPr>
          <a:xfrm>
            <a:off x="3187330" y="2978106"/>
            <a:ext cx="589629" cy="901788"/>
          </a:xfrm>
          <a:prstGeom prst="rect">
            <a:avLst/>
          </a:prstGeom>
          <a:solidFill>
            <a:srgbClr val="419BD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814C78-F4FB-4120-B8F2-CA0DE6C0ADC9}"/>
              </a:ext>
            </a:extLst>
          </p:cNvPr>
          <p:cNvSpPr/>
          <p:nvPr/>
        </p:nvSpPr>
        <p:spPr>
          <a:xfrm>
            <a:off x="3221556" y="30049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97DCB-3FF3-49B3-9169-31DF1B42C736}"/>
              </a:ext>
            </a:extLst>
          </p:cNvPr>
          <p:cNvSpPr/>
          <p:nvPr/>
        </p:nvSpPr>
        <p:spPr>
          <a:xfrm>
            <a:off x="3811185" y="2978107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2ACA01-9D4E-4449-80C3-F95037679FC9}"/>
              </a:ext>
            </a:extLst>
          </p:cNvPr>
          <p:cNvSpPr/>
          <p:nvPr/>
        </p:nvSpPr>
        <p:spPr>
          <a:xfrm>
            <a:off x="3845411" y="3004908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1DA3AE-32CD-4340-AD35-5830EA7E46EB}"/>
              </a:ext>
            </a:extLst>
          </p:cNvPr>
          <p:cNvSpPr/>
          <p:nvPr/>
        </p:nvSpPr>
        <p:spPr>
          <a:xfrm>
            <a:off x="1499499" y="3004906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5EB761-0203-4054-8E90-5357D330CC13}"/>
              </a:ext>
            </a:extLst>
          </p:cNvPr>
          <p:cNvSpPr/>
          <p:nvPr/>
        </p:nvSpPr>
        <p:spPr>
          <a:xfrm>
            <a:off x="2089127" y="3260309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2942E860-46ED-4143-871A-6E524346C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17" y="3361996"/>
            <a:ext cx="528145" cy="5281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38F893-0A5F-44C4-85B0-16E7263B5BA8}"/>
              </a:ext>
            </a:extLst>
          </p:cNvPr>
          <p:cNvGrpSpPr/>
          <p:nvPr/>
        </p:nvGrpSpPr>
        <p:grpSpPr>
          <a:xfrm>
            <a:off x="4435040" y="2978108"/>
            <a:ext cx="589629" cy="912033"/>
            <a:chOff x="4435040" y="2978108"/>
            <a:chExt cx="589629" cy="9120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780DB-B05C-4BEC-B42D-A2CC1E82B289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AFB0BD-A19A-41C3-881D-BFAB7D6AD06B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17" name="Graphic 16" descr="Document outline">
              <a:extLst>
                <a:ext uri="{FF2B5EF4-FFF2-40B4-BE49-F238E27FC236}">
                  <a16:creationId xmlns:a16="http://schemas.microsoft.com/office/drawing/2014/main" id="{929D1BAD-B694-4DAC-A9BB-91C6DD69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70843C24-1732-4730-A9FA-714F8214B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8072" y="3361996"/>
            <a:ext cx="528145" cy="528145"/>
          </a:xfrm>
          <a:prstGeom prst="rect">
            <a:avLst/>
          </a:prstGeom>
        </p:spPr>
      </p:pic>
      <p:pic>
        <p:nvPicPr>
          <p:cNvPr id="19" name="Graphic 18" descr="Document outline">
            <a:extLst>
              <a:ext uri="{FF2B5EF4-FFF2-40B4-BE49-F238E27FC236}">
                <a16:creationId xmlns:a16="http://schemas.microsoft.com/office/drawing/2014/main" id="{AC9D348D-2C89-4D8B-AC8F-1E7D07FC8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27" y="3361996"/>
            <a:ext cx="528145" cy="528145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8859E1C9-28BA-4BC3-B55A-0D9DE9EF0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753" y="3326523"/>
            <a:ext cx="528145" cy="52814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9BB32E-FD22-4E25-AA82-86C7DA1807D7}"/>
              </a:ext>
            </a:extLst>
          </p:cNvPr>
          <p:cNvSpPr/>
          <p:nvPr/>
        </p:nvSpPr>
        <p:spPr>
          <a:xfrm>
            <a:off x="2563475" y="3953992"/>
            <a:ext cx="589629" cy="2396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scheduled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3AC4E42-2C86-4C42-96FF-72E5D9188240}"/>
              </a:ext>
            </a:extLst>
          </p:cNvPr>
          <p:cNvSpPr/>
          <p:nvPr/>
        </p:nvSpPr>
        <p:spPr>
          <a:xfrm>
            <a:off x="3187328" y="3946504"/>
            <a:ext cx="589629" cy="2396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deferred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83279-FA41-44D3-866B-9E05D6EB8363}"/>
              </a:ext>
            </a:extLst>
          </p:cNvPr>
          <p:cNvSpPr/>
          <p:nvPr/>
        </p:nvSpPr>
        <p:spPr>
          <a:xfrm>
            <a:off x="3807107" y="3946503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4609B7E-D63A-401B-87C5-801A49F1718F}"/>
              </a:ext>
            </a:extLst>
          </p:cNvPr>
          <p:cNvSpPr/>
          <p:nvPr/>
        </p:nvSpPr>
        <p:spPr>
          <a:xfrm>
            <a:off x="4426886" y="39465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73FB0C-B982-4D8F-9E01-12E523B3A772}"/>
              </a:ext>
            </a:extLst>
          </p:cNvPr>
          <p:cNvSpPr/>
          <p:nvPr/>
        </p:nvSpPr>
        <p:spPr>
          <a:xfrm>
            <a:off x="591987" y="2992295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9B0C1E-900B-4CAC-AC6F-E9838A5BE60A}"/>
              </a:ext>
            </a:extLst>
          </p:cNvPr>
          <p:cNvSpPr/>
          <p:nvPr/>
        </p:nvSpPr>
        <p:spPr>
          <a:xfrm>
            <a:off x="7025978" y="2992295"/>
            <a:ext cx="1368590" cy="132030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E89E234F-DD42-4AE5-9D42-221A0C4BDB21}"/>
              </a:ext>
            </a:extLst>
          </p:cNvPr>
          <p:cNvSpPr/>
          <p:nvPr/>
        </p:nvSpPr>
        <p:spPr>
          <a:xfrm rot="16200000">
            <a:off x="6287031" y="3058247"/>
            <a:ext cx="264860" cy="988357"/>
          </a:xfrm>
          <a:prstGeom prst="upArrow">
            <a:avLst/>
          </a:prstGeom>
          <a:solidFill>
            <a:srgbClr val="99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BD6548C0-4E65-4F74-BF4F-8D04122A78FF}"/>
              </a:ext>
            </a:extLst>
          </p:cNvPr>
          <p:cNvSpPr/>
          <p:nvPr/>
        </p:nvSpPr>
        <p:spPr>
          <a:xfrm rot="16200000" flipH="1" flipV="1">
            <a:off x="6308261" y="3280086"/>
            <a:ext cx="264860" cy="988357"/>
          </a:xfrm>
          <a:prstGeom prst="upArrow">
            <a:avLst/>
          </a:prstGeom>
          <a:solidFill>
            <a:srgbClr val="99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CDDF70F-894E-4190-A254-B9BBD3F69BB3}"/>
              </a:ext>
            </a:extLst>
          </p:cNvPr>
          <p:cNvSpPr/>
          <p:nvPr/>
        </p:nvSpPr>
        <p:spPr>
          <a:xfrm>
            <a:off x="8694847" y="2164274"/>
            <a:ext cx="2816051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65FDF16-94EC-4F4A-BAC5-A5FC62600680}"/>
              </a:ext>
            </a:extLst>
          </p:cNvPr>
          <p:cNvSpPr/>
          <p:nvPr/>
        </p:nvSpPr>
        <p:spPr>
          <a:xfrm>
            <a:off x="7916607" y="2444112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97BEF64-2E3F-4133-8B67-9AD408AB0203}"/>
              </a:ext>
            </a:extLst>
          </p:cNvPr>
          <p:cNvSpPr/>
          <p:nvPr/>
        </p:nvSpPr>
        <p:spPr>
          <a:xfrm>
            <a:off x="8506235" y="2699515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Document outline">
            <a:extLst>
              <a:ext uri="{FF2B5EF4-FFF2-40B4-BE49-F238E27FC236}">
                <a16:creationId xmlns:a16="http://schemas.microsoft.com/office/drawing/2014/main" id="{05AE2C1A-CDBB-4BBA-B4BC-D7D9E9002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3861" y="2765729"/>
            <a:ext cx="528145" cy="528145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17FA7BD-66A8-4136-ADD5-9D5787043FD3}"/>
              </a:ext>
            </a:extLst>
          </p:cNvPr>
          <p:cNvSpPr/>
          <p:nvPr/>
        </p:nvSpPr>
        <p:spPr>
          <a:xfrm>
            <a:off x="8712047" y="3775844"/>
            <a:ext cx="2816051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EE1873-FD14-4104-839D-AAF561DFDDC6}"/>
              </a:ext>
            </a:extLst>
          </p:cNvPr>
          <p:cNvSpPr/>
          <p:nvPr/>
        </p:nvSpPr>
        <p:spPr>
          <a:xfrm>
            <a:off x="7933807" y="4055682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16E9526-0FE2-4D92-AB45-214078EDE9F6}"/>
              </a:ext>
            </a:extLst>
          </p:cNvPr>
          <p:cNvSpPr/>
          <p:nvPr/>
        </p:nvSpPr>
        <p:spPr>
          <a:xfrm>
            <a:off x="8523435" y="4311085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Document outline">
            <a:extLst>
              <a:ext uri="{FF2B5EF4-FFF2-40B4-BE49-F238E27FC236}">
                <a16:creationId xmlns:a16="http://schemas.microsoft.com/office/drawing/2014/main" id="{336ED6B6-21FF-4145-B138-781209C9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1061" y="4377299"/>
            <a:ext cx="528145" cy="52814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4A831C7-BC35-4B11-A2A0-3DE7CF591F81}"/>
              </a:ext>
            </a:extLst>
          </p:cNvPr>
          <p:cNvSpPr/>
          <p:nvPr/>
        </p:nvSpPr>
        <p:spPr>
          <a:xfrm>
            <a:off x="9008896" y="3937048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4CEDF9-8F7C-4BFB-9967-91D49353EE97}"/>
              </a:ext>
            </a:extLst>
          </p:cNvPr>
          <p:cNvSpPr/>
          <p:nvPr/>
        </p:nvSpPr>
        <p:spPr>
          <a:xfrm>
            <a:off x="9043122" y="3963849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9211</a:t>
            </a:r>
          </a:p>
        </p:txBody>
      </p:sp>
      <p:pic>
        <p:nvPicPr>
          <p:cNvPr id="45" name="Graphic 44" descr="Document outline">
            <a:extLst>
              <a:ext uri="{FF2B5EF4-FFF2-40B4-BE49-F238E27FC236}">
                <a16:creationId xmlns:a16="http://schemas.microsoft.com/office/drawing/2014/main" id="{08A971B5-863B-4F88-96B6-FA914184E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638" y="4320937"/>
            <a:ext cx="528145" cy="528145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8828B2C-654D-4896-BF4D-8A228152F08E}"/>
              </a:ext>
            </a:extLst>
          </p:cNvPr>
          <p:cNvSpPr/>
          <p:nvPr/>
        </p:nvSpPr>
        <p:spPr>
          <a:xfrm>
            <a:off x="9004818" y="4905444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3CD7BC-07D3-46D7-AA8C-2C47082A094D}"/>
              </a:ext>
            </a:extLst>
          </p:cNvPr>
          <p:cNvSpPr/>
          <p:nvPr/>
        </p:nvSpPr>
        <p:spPr>
          <a:xfrm>
            <a:off x="9016853" y="2305094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900DADB-E884-45AB-AD6C-A06F4F8FC135}"/>
              </a:ext>
            </a:extLst>
          </p:cNvPr>
          <p:cNvSpPr/>
          <p:nvPr/>
        </p:nvSpPr>
        <p:spPr>
          <a:xfrm>
            <a:off x="9051079" y="2331895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8152</a:t>
            </a:r>
          </a:p>
        </p:txBody>
      </p:sp>
      <p:pic>
        <p:nvPicPr>
          <p:cNvPr id="49" name="Graphic 48" descr="Document outline">
            <a:extLst>
              <a:ext uri="{FF2B5EF4-FFF2-40B4-BE49-F238E27FC236}">
                <a16:creationId xmlns:a16="http://schemas.microsoft.com/office/drawing/2014/main" id="{97D387C6-F8B3-44E8-9E76-2422ADFC5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595" y="2688983"/>
            <a:ext cx="528145" cy="52814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E9CA2B-EB75-4A55-810A-92E937034D31}"/>
              </a:ext>
            </a:extLst>
          </p:cNvPr>
          <p:cNvSpPr/>
          <p:nvPr/>
        </p:nvSpPr>
        <p:spPr>
          <a:xfrm>
            <a:off x="9012775" y="3273490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B62BF5-59E0-41F9-B508-2CD50A87A45C}"/>
              </a:ext>
            </a:extLst>
          </p:cNvPr>
          <p:cNvGrpSpPr/>
          <p:nvPr/>
        </p:nvGrpSpPr>
        <p:grpSpPr>
          <a:xfrm>
            <a:off x="6608354" y="2373278"/>
            <a:ext cx="589629" cy="912033"/>
            <a:chOff x="4435040" y="2978108"/>
            <a:chExt cx="589629" cy="91203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AEB22F5-7784-4B3A-89B5-DACC48562220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323D7C-98C3-4D9D-8559-CE7752E11A93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54" name="Graphic 53" descr="Document outline">
              <a:extLst>
                <a:ext uri="{FF2B5EF4-FFF2-40B4-BE49-F238E27FC236}">
                  <a16:creationId xmlns:a16="http://schemas.microsoft.com/office/drawing/2014/main" id="{D0C61ABA-AF88-4D50-A34D-A316DBB1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B58090-3DD8-4954-B514-D3300657E63D}"/>
              </a:ext>
            </a:extLst>
          </p:cNvPr>
          <p:cNvCxnSpPr>
            <a:cxnSpLocks/>
            <a:stCxn id="16" idx="0"/>
            <a:endCxn id="52" idx="1"/>
          </p:cNvCxnSpPr>
          <p:nvPr/>
        </p:nvCxnSpPr>
        <p:spPr>
          <a:xfrm flipV="1">
            <a:off x="4729854" y="2824172"/>
            <a:ext cx="1878500" cy="18073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4E52AEE-6D8B-45D5-BBB8-EBE4BF253F70}"/>
              </a:ext>
            </a:extLst>
          </p:cNvPr>
          <p:cNvSpPr/>
          <p:nvPr/>
        </p:nvSpPr>
        <p:spPr>
          <a:xfrm>
            <a:off x="5423338" y="1526102"/>
            <a:ext cx="4401732" cy="4004441"/>
          </a:xfrm>
          <a:prstGeom prst="rect">
            <a:avLst/>
          </a:prstGeom>
          <a:noFill/>
          <a:ln w="28575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/>
              <a:t>Transaction Scope </a:t>
            </a:r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BA4C1F8C-7328-4497-B5D1-4F88C3FDBB0F}"/>
              </a:ext>
            </a:extLst>
          </p:cNvPr>
          <p:cNvSpPr/>
          <p:nvPr/>
        </p:nvSpPr>
        <p:spPr>
          <a:xfrm>
            <a:off x="2309186" y="4556236"/>
            <a:ext cx="2953147" cy="2049124"/>
          </a:xfrm>
          <a:prstGeom prst="wedgeRectCallout">
            <a:avLst>
              <a:gd name="adj1" fmla="val 58792"/>
              <a:gd name="adj2" fmla="val -68556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Transactions form around a "lead queue" from which the input message for the transactional work was acquired.</a:t>
            </a:r>
            <a:br>
              <a:rPr lang="en-US" sz="1400"/>
            </a:br>
            <a:br>
              <a:rPr lang="en-US" sz="1400"/>
            </a:br>
            <a:r>
              <a:rPr lang="en-US" sz="1400" b="1"/>
              <a:t>Only one receiving queue </a:t>
            </a:r>
            <a:r>
              <a:rPr lang="en-US" sz="1400"/>
              <a:t>can be enlisted in a transaction. Sessions are supported.</a:t>
            </a:r>
          </a:p>
        </p:txBody>
      </p:sp>
      <p:sp>
        <p:nvSpPr>
          <p:cNvPr id="62" name="Speech Bubble: Rectangle 61">
            <a:extLst>
              <a:ext uri="{FF2B5EF4-FFF2-40B4-BE49-F238E27FC236}">
                <a16:creationId xmlns:a16="http://schemas.microsoft.com/office/drawing/2014/main" id="{A948651D-E9AE-455D-AB81-5C1C8CCED665}"/>
              </a:ext>
            </a:extLst>
          </p:cNvPr>
          <p:cNvSpPr/>
          <p:nvPr/>
        </p:nvSpPr>
        <p:spPr>
          <a:xfrm>
            <a:off x="5589924" y="5752381"/>
            <a:ext cx="4235146" cy="951575"/>
          </a:xfrm>
          <a:prstGeom prst="wedgeRectCallout">
            <a:avLst>
              <a:gd name="adj1" fmla="val -22781"/>
              <a:gd name="adj2" fmla="val -220819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All settlement operations on the lead source queue are transactional: accepting (complete), releasing, rejecting (</a:t>
            </a:r>
            <a:r>
              <a:rPr lang="en-US" sz="1400" err="1"/>
              <a:t>deadletter</a:t>
            </a:r>
            <a:r>
              <a:rPr lang="en-US" sz="1400"/>
              <a:t>), deferral, session state ops.</a:t>
            </a:r>
          </a:p>
        </p:txBody>
      </p: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E7A7317F-F5A0-4407-BB7F-C0448875D022}"/>
              </a:ext>
            </a:extLst>
          </p:cNvPr>
          <p:cNvSpPr/>
          <p:nvPr/>
        </p:nvSpPr>
        <p:spPr>
          <a:xfrm>
            <a:off x="7624204" y="605396"/>
            <a:ext cx="4235146" cy="1049787"/>
          </a:xfrm>
          <a:prstGeom prst="wedgeRectCallout">
            <a:avLst>
              <a:gd name="adj1" fmla="val -25760"/>
              <a:gd name="adj2" fmla="val 130419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 transactional operation can send messages to any number of output queues or topics as a result of the transactional work. Sends are held until the transaction succeeds.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62E64F-5765-4B16-A77C-3E5313CA8763}"/>
              </a:ext>
            </a:extLst>
          </p:cNvPr>
          <p:cNvSpPr/>
          <p:nvPr/>
        </p:nvSpPr>
        <p:spPr>
          <a:xfrm>
            <a:off x="429939" y="1424981"/>
            <a:ext cx="4804788" cy="1223625"/>
          </a:xfrm>
          <a:prstGeom prst="rect">
            <a:avLst/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Service Bus transactions are a reliability anchor for performing high-value work in the cloud</a:t>
            </a:r>
            <a:r>
              <a:rPr lang="en-US" sz="1400"/>
              <a:t>. Settling an input message of a job and sending resulting outputs of the job jointly suceeds or fails (with retry in the latter case).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666213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que 2">
            <a:extLst>
              <a:ext uri="{FF2B5EF4-FFF2-40B4-BE49-F238E27FC236}">
                <a16:creationId xmlns:a16="http://schemas.microsoft.com/office/drawing/2014/main" id="{4A29E62A-7E6B-4B95-BA01-16DF61B3773B}"/>
              </a:ext>
            </a:extLst>
          </p:cNvPr>
          <p:cNvSpPr/>
          <p:nvPr/>
        </p:nvSpPr>
        <p:spPr>
          <a:xfrm>
            <a:off x="2668393" y="3031236"/>
            <a:ext cx="914454" cy="835137"/>
          </a:xfrm>
          <a:prstGeom prst="plaque">
            <a:avLst>
              <a:gd name="adj" fmla="val 25804"/>
            </a:avLst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 b="1">
                <a:solidFill>
                  <a:schemeClr val="bg2"/>
                </a:solidFill>
              </a:rPr>
              <a:t>Topic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77531-8B34-47FC-A0B3-4494F17D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Bus Topics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19D5DE-AD1C-4529-87BD-3031A3035A7F}"/>
              </a:ext>
            </a:extLst>
          </p:cNvPr>
          <p:cNvSpPr/>
          <p:nvPr/>
        </p:nvSpPr>
        <p:spPr>
          <a:xfrm>
            <a:off x="5196316" y="2035412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F6EF-AA50-49A5-AB1D-2694D0BF6CE3}"/>
              </a:ext>
            </a:extLst>
          </p:cNvPr>
          <p:cNvSpPr/>
          <p:nvPr/>
        </p:nvSpPr>
        <p:spPr>
          <a:xfrm>
            <a:off x="5464331" y="2319188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97DCB-3FF3-49B3-9169-31DF1B42C736}"/>
              </a:ext>
            </a:extLst>
          </p:cNvPr>
          <p:cNvSpPr/>
          <p:nvPr/>
        </p:nvSpPr>
        <p:spPr>
          <a:xfrm>
            <a:off x="6712041" y="2319190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1DA3AE-32CD-4340-AD35-5830EA7E46EB}"/>
              </a:ext>
            </a:extLst>
          </p:cNvPr>
          <p:cNvSpPr/>
          <p:nvPr/>
        </p:nvSpPr>
        <p:spPr>
          <a:xfrm>
            <a:off x="1499499" y="3004906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5EB761-0203-4054-8E90-5357D330CC13}"/>
              </a:ext>
            </a:extLst>
          </p:cNvPr>
          <p:cNvSpPr/>
          <p:nvPr/>
        </p:nvSpPr>
        <p:spPr>
          <a:xfrm>
            <a:off x="2089127" y="3260309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2942E860-46ED-4143-871A-6E524346C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073" y="2540966"/>
            <a:ext cx="528145" cy="5281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E780DB-B05C-4BEC-B42D-A2CC1E82B289}"/>
              </a:ext>
            </a:extLst>
          </p:cNvPr>
          <p:cNvSpPr/>
          <p:nvPr/>
        </p:nvSpPr>
        <p:spPr>
          <a:xfrm>
            <a:off x="7335896" y="2319191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ocument outline">
            <a:extLst>
              <a:ext uri="{FF2B5EF4-FFF2-40B4-BE49-F238E27FC236}">
                <a16:creationId xmlns:a16="http://schemas.microsoft.com/office/drawing/2014/main" id="{929D1BAD-B694-4DAC-A9BB-91C6DD695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638" y="2540966"/>
            <a:ext cx="528145" cy="528145"/>
          </a:xfrm>
          <a:prstGeom prst="rect">
            <a:avLst/>
          </a:prstGeom>
        </p:spPr>
      </p:pic>
      <p:pic>
        <p:nvPicPr>
          <p:cNvPr id="19" name="Graphic 18" descr="Document outline">
            <a:extLst>
              <a:ext uri="{FF2B5EF4-FFF2-40B4-BE49-F238E27FC236}">
                <a16:creationId xmlns:a16="http://schemas.microsoft.com/office/drawing/2014/main" id="{AC9D348D-2C89-4D8B-AC8F-1E7D07FC8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2783" y="2540966"/>
            <a:ext cx="528145" cy="528145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8859E1C9-28BA-4BC3-B55A-0D9DE9EF0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753" y="3326523"/>
            <a:ext cx="528145" cy="528145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073FB0C-B982-4D8F-9E01-12E523B3A772}"/>
              </a:ext>
            </a:extLst>
          </p:cNvPr>
          <p:cNvSpPr/>
          <p:nvPr/>
        </p:nvSpPr>
        <p:spPr>
          <a:xfrm>
            <a:off x="591987" y="2992295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57" name="Rectangle: Diagonal Corners Snipped 56">
            <a:extLst>
              <a:ext uri="{FF2B5EF4-FFF2-40B4-BE49-F238E27FC236}">
                <a16:creationId xmlns:a16="http://schemas.microsoft.com/office/drawing/2014/main" id="{F832D6B5-7521-477C-8BCB-8E5E98CB33CE}"/>
              </a:ext>
            </a:extLst>
          </p:cNvPr>
          <p:cNvSpPr/>
          <p:nvPr/>
        </p:nvSpPr>
        <p:spPr>
          <a:xfrm>
            <a:off x="3779920" y="2041719"/>
            <a:ext cx="1393673" cy="146146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7690A19-777A-4164-9B64-101D4E8F18FD}"/>
              </a:ext>
            </a:extLst>
          </p:cNvPr>
          <p:cNvSpPr/>
          <p:nvPr/>
        </p:nvSpPr>
        <p:spPr>
          <a:xfrm>
            <a:off x="5196316" y="3626936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Diagonal Corners Snipped 80">
            <a:extLst>
              <a:ext uri="{FF2B5EF4-FFF2-40B4-BE49-F238E27FC236}">
                <a16:creationId xmlns:a16="http://schemas.microsoft.com/office/drawing/2014/main" id="{B65BD46C-1CB2-4CEA-BADA-8959CE2E9204}"/>
              </a:ext>
            </a:extLst>
          </p:cNvPr>
          <p:cNvSpPr/>
          <p:nvPr/>
        </p:nvSpPr>
        <p:spPr>
          <a:xfrm>
            <a:off x="3779920" y="3633243"/>
            <a:ext cx="1393673" cy="146146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3D716B22-6B7E-471C-9C5D-1F23F784C776}"/>
              </a:ext>
            </a:extLst>
          </p:cNvPr>
          <p:cNvSpPr/>
          <p:nvPr/>
        </p:nvSpPr>
        <p:spPr>
          <a:xfrm>
            <a:off x="3054110" y="2483625"/>
            <a:ext cx="517109" cy="46972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Arrow: Bent 81">
            <a:extLst>
              <a:ext uri="{FF2B5EF4-FFF2-40B4-BE49-F238E27FC236}">
                <a16:creationId xmlns:a16="http://schemas.microsoft.com/office/drawing/2014/main" id="{DCDF313B-AE49-48A8-9819-EC42ABE80579}"/>
              </a:ext>
            </a:extLst>
          </p:cNvPr>
          <p:cNvSpPr/>
          <p:nvPr/>
        </p:nvSpPr>
        <p:spPr>
          <a:xfrm flipV="1">
            <a:off x="3054110" y="3944255"/>
            <a:ext cx="517109" cy="51719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B19529-7663-49FF-A09C-6ACAE0034112}"/>
              </a:ext>
            </a:extLst>
          </p:cNvPr>
          <p:cNvGrpSpPr/>
          <p:nvPr/>
        </p:nvGrpSpPr>
        <p:grpSpPr>
          <a:xfrm>
            <a:off x="3946831" y="2174148"/>
            <a:ext cx="1011093" cy="523188"/>
            <a:chOff x="3882524" y="2430166"/>
            <a:chExt cx="1203562" cy="7198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E7FDB1-69AF-4C8F-9594-A34C5E5CFEA9}"/>
                </a:ext>
              </a:extLst>
            </p:cNvPr>
            <p:cNvSpPr/>
            <p:nvPr/>
          </p:nvSpPr>
          <p:spPr>
            <a:xfrm>
              <a:off x="3882524" y="2430166"/>
              <a:ext cx="1203562" cy="7198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>
                  <a:solidFill>
                    <a:schemeClr val="bg2"/>
                  </a:solidFill>
                </a:rPr>
                <a:t>Filter</a:t>
              </a:r>
              <a:br>
                <a:rPr lang="de-DE" sz="1400">
                  <a:solidFill>
                    <a:schemeClr val="bg2"/>
                  </a:solidFill>
                </a:rPr>
              </a:br>
              <a:r>
                <a:rPr lang="de-DE" sz="1400">
                  <a:solidFill>
                    <a:schemeClr val="bg2"/>
                  </a:solidFill>
                </a:rPr>
                <a:t>Action</a:t>
              </a:r>
              <a:endParaRPr lang="en-US" sz="1400">
                <a:solidFill>
                  <a:schemeClr val="bg2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F609FD-16BA-47A1-BBD6-F07EFD8ECBE6}"/>
                </a:ext>
              </a:extLst>
            </p:cNvPr>
            <p:cNvCxnSpPr>
              <a:cxnSpLocks/>
              <a:stCxn id="21" idx="1"/>
              <a:endCxn id="21" idx="3"/>
            </p:cNvCxnSpPr>
            <p:nvPr/>
          </p:nvCxnSpPr>
          <p:spPr>
            <a:xfrm>
              <a:off x="3882524" y="2790101"/>
              <a:ext cx="12035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B67424-193E-493A-99D9-3E34D720F31F}"/>
              </a:ext>
            </a:extLst>
          </p:cNvPr>
          <p:cNvGrpSpPr/>
          <p:nvPr/>
        </p:nvGrpSpPr>
        <p:grpSpPr>
          <a:xfrm>
            <a:off x="3948521" y="2743312"/>
            <a:ext cx="1011093" cy="523188"/>
            <a:chOff x="3882524" y="2430166"/>
            <a:chExt cx="1203562" cy="71986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CFDC4A-C71C-419A-A559-10E7E9C9BC2F}"/>
                </a:ext>
              </a:extLst>
            </p:cNvPr>
            <p:cNvSpPr/>
            <p:nvPr/>
          </p:nvSpPr>
          <p:spPr>
            <a:xfrm>
              <a:off x="3882524" y="2430166"/>
              <a:ext cx="1203562" cy="7198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>
                  <a:solidFill>
                    <a:schemeClr val="bg2"/>
                  </a:solidFill>
                </a:rPr>
                <a:t>Filter</a:t>
              </a:r>
              <a:br>
                <a:rPr lang="de-DE" sz="1400">
                  <a:solidFill>
                    <a:schemeClr val="bg2"/>
                  </a:solidFill>
                </a:rPr>
              </a:br>
              <a:r>
                <a:rPr lang="de-DE" sz="1400">
                  <a:solidFill>
                    <a:schemeClr val="bg2"/>
                  </a:solidFill>
                </a:rPr>
                <a:t>Action</a:t>
              </a:r>
              <a:endParaRPr lang="en-US" sz="1400">
                <a:solidFill>
                  <a:schemeClr val="bg2"/>
                </a:solidFill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B4B35A5-5A71-4CA2-B5BD-E07CAFBB984B}"/>
                </a:ext>
              </a:extLst>
            </p:cNvPr>
            <p:cNvCxnSpPr>
              <a:cxnSpLocks/>
              <a:stCxn id="84" idx="1"/>
              <a:endCxn id="84" idx="3"/>
            </p:cNvCxnSpPr>
            <p:nvPr/>
          </p:nvCxnSpPr>
          <p:spPr>
            <a:xfrm>
              <a:off x="3882524" y="2790101"/>
              <a:ext cx="12035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1199958-63AC-4727-B7EC-AEAAF53B3FAF}"/>
              </a:ext>
            </a:extLst>
          </p:cNvPr>
          <p:cNvGrpSpPr/>
          <p:nvPr/>
        </p:nvGrpSpPr>
        <p:grpSpPr>
          <a:xfrm>
            <a:off x="3945950" y="4113729"/>
            <a:ext cx="1011093" cy="523188"/>
            <a:chOff x="3882524" y="2430166"/>
            <a:chExt cx="1203562" cy="719869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5BB0093-BE81-49C0-AFBD-80892A46322E}"/>
                </a:ext>
              </a:extLst>
            </p:cNvPr>
            <p:cNvSpPr/>
            <p:nvPr/>
          </p:nvSpPr>
          <p:spPr>
            <a:xfrm>
              <a:off x="3882524" y="2430166"/>
              <a:ext cx="1203562" cy="7198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>
                  <a:solidFill>
                    <a:schemeClr val="bg2"/>
                  </a:solidFill>
                </a:rPr>
                <a:t>Filter</a:t>
              </a:r>
              <a:br>
                <a:rPr lang="de-DE" sz="1400">
                  <a:solidFill>
                    <a:schemeClr val="bg2"/>
                  </a:solidFill>
                </a:rPr>
              </a:br>
              <a:endParaRPr lang="en-US" sz="1400">
                <a:solidFill>
                  <a:schemeClr val="bg2"/>
                </a:solidFill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0413FA8-FA7B-40BE-86E6-3CD70D5033EA}"/>
                </a:ext>
              </a:extLst>
            </p:cNvPr>
            <p:cNvCxnSpPr>
              <a:cxnSpLocks/>
              <a:stCxn id="87" idx="1"/>
              <a:endCxn id="87" idx="3"/>
            </p:cNvCxnSpPr>
            <p:nvPr/>
          </p:nvCxnSpPr>
          <p:spPr>
            <a:xfrm>
              <a:off x="3882524" y="2790101"/>
              <a:ext cx="12035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8FD2F7F4-F257-4DA3-A9D1-090B5448094A}"/>
              </a:ext>
            </a:extLst>
          </p:cNvPr>
          <p:cNvSpPr/>
          <p:nvPr/>
        </p:nvSpPr>
        <p:spPr>
          <a:xfrm>
            <a:off x="5464331" y="3872244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C3B503E-44B5-412D-8494-ADE3D502FC24}"/>
              </a:ext>
            </a:extLst>
          </p:cNvPr>
          <p:cNvSpPr/>
          <p:nvPr/>
        </p:nvSpPr>
        <p:spPr>
          <a:xfrm>
            <a:off x="6088186" y="3872245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raphic 95" descr="Document outline">
            <a:extLst>
              <a:ext uri="{FF2B5EF4-FFF2-40B4-BE49-F238E27FC236}">
                <a16:creationId xmlns:a16="http://schemas.microsoft.com/office/drawing/2014/main" id="{0D8FF617-A922-4F76-AB8A-04B581E4D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073" y="4094022"/>
            <a:ext cx="528145" cy="528145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F6C15E64-2B29-42EC-B66F-440D9D3667F5}"/>
              </a:ext>
            </a:extLst>
          </p:cNvPr>
          <p:cNvSpPr/>
          <p:nvPr/>
        </p:nvSpPr>
        <p:spPr>
          <a:xfrm>
            <a:off x="7335896" y="3872247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Graphic 99" descr="Document outline">
            <a:extLst>
              <a:ext uri="{FF2B5EF4-FFF2-40B4-BE49-F238E27FC236}">
                <a16:creationId xmlns:a16="http://schemas.microsoft.com/office/drawing/2014/main" id="{D6A35619-E766-4700-8A90-C0A7F397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638" y="4094022"/>
            <a:ext cx="528145" cy="528145"/>
          </a:xfrm>
          <a:prstGeom prst="rect">
            <a:avLst/>
          </a:prstGeom>
        </p:spPr>
      </p:pic>
      <p:pic>
        <p:nvPicPr>
          <p:cNvPr id="102" name="Graphic 101" descr="Document outline">
            <a:extLst>
              <a:ext uri="{FF2B5EF4-FFF2-40B4-BE49-F238E27FC236}">
                <a16:creationId xmlns:a16="http://schemas.microsoft.com/office/drawing/2014/main" id="{20E4DF00-863C-430B-9E51-1C9B2C745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928" y="4094022"/>
            <a:ext cx="528145" cy="528145"/>
          </a:xfrm>
          <a:prstGeom prst="rect">
            <a:avLst/>
          </a:prstGeom>
        </p:spPr>
      </p:pic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B5E14D2-932F-4516-8828-D3C01FE6F7CC}"/>
              </a:ext>
            </a:extLst>
          </p:cNvPr>
          <p:cNvSpPr/>
          <p:nvPr/>
        </p:nvSpPr>
        <p:spPr>
          <a:xfrm>
            <a:off x="5196316" y="5254518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Diagonal Corners Snipped 105">
            <a:extLst>
              <a:ext uri="{FF2B5EF4-FFF2-40B4-BE49-F238E27FC236}">
                <a16:creationId xmlns:a16="http://schemas.microsoft.com/office/drawing/2014/main" id="{A4D5F1CE-C4D0-4816-BBA7-661B5A76656A}"/>
              </a:ext>
            </a:extLst>
          </p:cNvPr>
          <p:cNvSpPr/>
          <p:nvPr/>
        </p:nvSpPr>
        <p:spPr>
          <a:xfrm>
            <a:off x="3779920" y="5260825"/>
            <a:ext cx="1393673" cy="146146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909F6A8-4C9F-4691-9B2B-ED766804EADA}"/>
              </a:ext>
            </a:extLst>
          </p:cNvPr>
          <p:cNvSpPr/>
          <p:nvPr/>
        </p:nvSpPr>
        <p:spPr>
          <a:xfrm>
            <a:off x="5464331" y="5499826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4DD88D2-0840-4814-99DD-D8BEEA00BE5F}"/>
              </a:ext>
            </a:extLst>
          </p:cNvPr>
          <p:cNvSpPr/>
          <p:nvPr/>
        </p:nvSpPr>
        <p:spPr>
          <a:xfrm>
            <a:off x="6088186" y="5499827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raphic 111" descr="Document outline">
            <a:extLst>
              <a:ext uri="{FF2B5EF4-FFF2-40B4-BE49-F238E27FC236}">
                <a16:creationId xmlns:a16="http://schemas.microsoft.com/office/drawing/2014/main" id="{A0F7C664-B2D0-442D-B692-01B906E49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073" y="5721604"/>
            <a:ext cx="528145" cy="528145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D28F3B1-FE9C-4137-91C9-6CBE38A32C57}"/>
              </a:ext>
            </a:extLst>
          </p:cNvPr>
          <p:cNvSpPr/>
          <p:nvPr/>
        </p:nvSpPr>
        <p:spPr>
          <a:xfrm>
            <a:off x="7335896" y="5499829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Graphic 113" descr="Document outline">
            <a:extLst>
              <a:ext uri="{FF2B5EF4-FFF2-40B4-BE49-F238E27FC236}">
                <a16:creationId xmlns:a16="http://schemas.microsoft.com/office/drawing/2014/main" id="{90CCFA5D-CD99-4824-9DFC-8CD3534A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638" y="5721604"/>
            <a:ext cx="528145" cy="528145"/>
          </a:xfrm>
          <a:prstGeom prst="rect">
            <a:avLst/>
          </a:prstGeom>
        </p:spPr>
      </p:pic>
      <p:pic>
        <p:nvPicPr>
          <p:cNvPr id="115" name="Graphic 114" descr="Document outline">
            <a:extLst>
              <a:ext uri="{FF2B5EF4-FFF2-40B4-BE49-F238E27FC236}">
                <a16:creationId xmlns:a16="http://schemas.microsoft.com/office/drawing/2014/main" id="{F617CB9E-306B-44AA-A48B-F36E883D5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928" y="5721604"/>
            <a:ext cx="528145" cy="528145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49911F6C-A3B9-4B99-B243-A0B69500E86B}"/>
              </a:ext>
            </a:extLst>
          </p:cNvPr>
          <p:cNvSpPr/>
          <p:nvPr/>
        </p:nvSpPr>
        <p:spPr>
          <a:xfrm>
            <a:off x="6708428" y="5499012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 descr="Document outline">
            <a:extLst>
              <a:ext uri="{FF2B5EF4-FFF2-40B4-BE49-F238E27FC236}">
                <a16:creationId xmlns:a16="http://schemas.microsoft.com/office/drawing/2014/main" id="{49ABB66D-9CD6-4307-A4FD-9BBE58D18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9170" y="5720788"/>
            <a:ext cx="528145" cy="528145"/>
          </a:xfrm>
          <a:prstGeom prst="rect">
            <a:avLst/>
          </a:prstGeom>
        </p:spPr>
      </p:pic>
      <p:sp>
        <p:nvSpPr>
          <p:cNvPr id="119" name="Arrow: Bent 118">
            <a:extLst>
              <a:ext uri="{FF2B5EF4-FFF2-40B4-BE49-F238E27FC236}">
                <a16:creationId xmlns:a16="http://schemas.microsoft.com/office/drawing/2014/main" id="{23182366-1BEE-40FC-A32C-BE6383A94BC4}"/>
              </a:ext>
            </a:extLst>
          </p:cNvPr>
          <p:cNvSpPr/>
          <p:nvPr/>
        </p:nvSpPr>
        <p:spPr>
          <a:xfrm flipV="1">
            <a:off x="3054109" y="5578614"/>
            <a:ext cx="517109" cy="51719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E56A1B5-132B-489E-9110-60926365D6AF}"/>
              </a:ext>
            </a:extLst>
          </p:cNvPr>
          <p:cNvSpPr/>
          <p:nvPr/>
        </p:nvSpPr>
        <p:spPr>
          <a:xfrm>
            <a:off x="3054466" y="4227659"/>
            <a:ext cx="123507" cy="1505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Speech Bubble: Rectangle 121">
            <a:extLst>
              <a:ext uri="{FF2B5EF4-FFF2-40B4-BE49-F238E27FC236}">
                <a16:creationId xmlns:a16="http://schemas.microsoft.com/office/drawing/2014/main" id="{D66FF01E-00FC-4DE9-8DCF-15AEF96E7EEC}"/>
              </a:ext>
            </a:extLst>
          </p:cNvPr>
          <p:cNvSpPr/>
          <p:nvPr/>
        </p:nvSpPr>
        <p:spPr>
          <a:xfrm>
            <a:off x="277474" y="4149485"/>
            <a:ext cx="2560086" cy="2661217"/>
          </a:xfrm>
          <a:prstGeom prst="wedgeRectCallout">
            <a:avLst>
              <a:gd name="adj1" fmla="val 46978"/>
              <a:gd name="adj2" fmla="val -60657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Service Bus </a:t>
            </a:r>
            <a:r>
              <a:rPr lang="en-US" sz="1400" b="1"/>
              <a:t>Topics</a:t>
            </a:r>
            <a:r>
              <a:rPr lang="en-US" sz="1400"/>
              <a:t> are named multicast distribution points for messages. </a:t>
            </a:r>
          </a:p>
          <a:p>
            <a:pPr algn="ctr"/>
            <a:endParaRPr lang="en-US" sz="1400"/>
          </a:p>
          <a:p>
            <a:pPr algn="ctr"/>
            <a:r>
              <a:rPr lang="en-US" sz="1400" b="1"/>
              <a:t>Subscriptions</a:t>
            </a:r>
            <a:r>
              <a:rPr lang="en-US" sz="1400"/>
              <a:t> are durable queues bound to topics through a collection of selection rules.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The $default rule selects all messages into the sub's queue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5BAE1AC-2E0C-4EA2-B51A-2696AE7E8082}"/>
              </a:ext>
            </a:extLst>
          </p:cNvPr>
          <p:cNvGrpSpPr/>
          <p:nvPr/>
        </p:nvGrpSpPr>
        <p:grpSpPr>
          <a:xfrm>
            <a:off x="3946314" y="5732763"/>
            <a:ext cx="1011093" cy="523188"/>
            <a:chOff x="3882524" y="2430166"/>
            <a:chExt cx="1203562" cy="719869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8185EA0-2062-491D-8BC7-E7711E939A88}"/>
                </a:ext>
              </a:extLst>
            </p:cNvPr>
            <p:cNvSpPr/>
            <p:nvPr/>
          </p:nvSpPr>
          <p:spPr>
            <a:xfrm>
              <a:off x="3882524" y="2430166"/>
              <a:ext cx="1203562" cy="7198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err="1">
                  <a:solidFill>
                    <a:schemeClr val="bg2"/>
                  </a:solidFill>
                  <a:latin typeface="Consolas" panose="020B0609020204030204" pitchFamily="49" charset="0"/>
                </a:rPr>
                <a:t>true</a:t>
              </a:r>
              <a:br>
                <a:rPr lang="de-DE" sz="1400">
                  <a:solidFill>
                    <a:schemeClr val="bg2"/>
                  </a:solidFill>
                </a:rPr>
              </a:br>
              <a:endParaRPr lang="en-US" sz="1400">
                <a:solidFill>
                  <a:schemeClr val="bg2"/>
                </a:solidFill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DBAE867-CE17-42CF-B306-78F5146EAB2A}"/>
                </a:ext>
              </a:extLst>
            </p:cNvPr>
            <p:cNvCxnSpPr>
              <a:cxnSpLocks/>
              <a:stCxn id="124" idx="1"/>
              <a:endCxn id="124" idx="3"/>
            </p:cNvCxnSpPr>
            <p:nvPr/>
          </p:nvCxnSpPr>
          <p:spPr>
            <a:xfrm>
              <a:off x="3882524" y="2790101"/>
              <a:ext cx="12035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1EAC9AA4-7C04-4B52-9C37-0B088DAA9AD2}"/>
              </a:ext>
            </a:extLst>
          </p:cNvPr>
          <p:cNvSpPr txBox="1"/>
          <p:nvPr/>
        </p:nvSpPr>
        <p:spPr>
          <a:xfrm>
            <a:off x="4126887" y="5471170"/>
            <a:ext cx="649217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de-DE" sz="1400"/>
              <a:t>$</a:t>
            </a:r>
            <a:r>
              <a:rPr lang="de-DE" sz="1400" err="1"/>
              <a:t>default</a:t>
            </a:r>
            <a:endParaRPr lang="en-US" sz="1400"/>
          </a:p>
        </p:txBody>
      </p:sp>
      <p:sp>
        <p:nvSpPr>
          <p:cNvPr id="127" name="Speech Bubble: Rectangle 126">
            <a:extLst>
              <a:ext uri="{FF2B5EF4-FFF2-40B4-BE49-F238E27FC236}">
                <a16:creationId xmlns:a16="http://schemas.microsoft.com/office/drawing/2014/main" id="{D2827087-F7F6-4404-A6DD-1554E4926E49}"/>
              </a:ext>
            </a:extLst>
          </p:cNvPr>
          <p:cNvSpPr/>
          <p:nvPr/>
        </p:nvSpPr>
        <p:spPr>
          <a:xfrm>
            <a:off x="423873" y="1374110"/>
            <a:ext cx="2560086" cy="1136179"/>
          </a:xfrm>
          <a:prstGeom prst="wedgeRectCallout">
            <a:avLst>
              <a:gd name="adj1" fmla="val 88361"/>
              <a:gd name="adj2" fmla="val 35364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One subscription can have up to 2000 (!) rules. Each filter match yields a copy of the tested message.</a:t>
            </a:r>
          </a:p>
        </p:txBody>
      </p:sp>
      <p:sp>
        <p:nvSpPr>
          <p:cNvPr id="128" name="Speech Bubble: Rectangle 127">
            <a:extLst>
              <a:ext uri="{FF2B5EF4-FFF2-40B4-BE49-F238E27FC236}">
                <a16:creationId xmlns:a16="http://schemas.microsoft.com/office/drawing/2014/main" id="{FCB9B4F4-6BEC-4159-A6C9-06C45ECA38CF}"/>
              </a:ext>
            </a:extLst>
          </p:cNvPr>
          <p:cNvSpPr/>
          <p:nvPr/>
        </p:nvSpPr>
        <p:spPr>
          <a:xfrm>
            <a:off x="4776104" y="980947"/>
            <a:ext cx="2971056" cy="914491"/>
          </a:xfrm>
          <a:prstGeom prst="wedgeRectCallout">
            <a:avLst>
              <a:gd name="adj1" fmla="val -46483"/>
              <a:gd name="adj2" fmla="val 113977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Actions can add, remove, and edit all application message properties and system properties like </a:t>
            </a:r>
            <a:r>
              <a:rPr lang="en-US" sz="1400" err="1"/>
              <a:t>TimeToLive</a:t>
            </a:r>
            <a:r>
              <a:rPr lang="en-US" sz="1400"/>
              <a:t> or </a:t>
            </a:r>
            <a:r>
              <a:rPr lang="en-US" sz="1400" err="1"/>
              <a:t>SessionId</a:t>
            </a:r>
            <a:r>
              <a:rPr lang="en-US" sz="1400"/>
              <a:t>.</a:t>
            </a:r>
          </a:p>
        </p:txBody>
      </p:sp>
      <p:sp>
        <p:nvSpPr>
          <p:cNvPr id="129" name="Speech Bubble: Rectangle 128">
            <a:extLst>
              <a:ext uri="{FF2B5EF4-FFF2-40B4-BE49-F238E27FC236}">
                <a16:creationId xmlns:a16="http://schemas.microsoft.com/office/drawing/2014/main" id="{84D8DFA3-1786-4568-8CE6-63E6B4992DF9}"/>
              </a:ext>
            </a:extLst>
          </p:cNvPr>
          <p:cNvSpPr/>
          <p:nvPr/>
        </p:nvSpPr>
        <p:spPr>
          <a:xfrm>
            <a:off x="8989500" y="356143"/>
            <a:ext cx="2971056" cy="914491"/>
          </a:xfrm>
          <a:prstGeom prst="wedgeRectCallout">
            <a:avLst>
              <a:gd name="adj1" fmla="val -68982"/>
              <a:gd name="adj2" fmla="val 116735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For consumers, subscription queues have all features of queues, including a dead-letter queue. They can also support sessions.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FD22A10-AFC4-419F-949D-D2ADA6926385}"/>
              </a:ext>
            </a:extLst>
          </p:cNvPr>
          <p:cNvSpPr/>
          <p:nvPr/>
        </p:nvSpPr>
        <p:spPr>
          <a:xfrm>
            <a:off x="8989501" y="5379744"/>
            <a:ext cx="2971057" cy="1223625"/>
          </a:xfrm>
          <a:prstGeom prst="rect">
            <a:avLst/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JMS clients can use shared, unshared, durable and volatile subscriptions, with JMS-compliant SQL message selectors.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F9A46AD-4B02-42F1-8BA2-7EEA4F5EB6C0}"/>
              </a:ext>
            </a:extLst>
          </p:cNvPr>
          <p:cNvSpPr/>
          <p:nvPr/>
        </p:nvSpPr>
        <p:spPr>
          <a:xfrm>
            <a:off x="8989500" y="1980150"/>
            <a:ext cx="2971057" cy="3209398"/>
          </a:xfrm>
          <a:prstGeom prst="rect">
            <a:avLst/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Correlation filters match properties against values ("equals").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SQL filters allow WHERE-condition-style SQL expressions against the app and platform message properties. </a:t>
            </a:r>
            <a:br>
              <a:rPr lang="en-US" sz="1400"/>
            </a:br>
            <a:br>
              <a:rPr lang="en-US" sz="1400"/>
            </a:br>
            <a:r>
              <a:rPr lang="en-US" sz="1400" err="1">
                <a:latin typeface="Consolas" panose="020B0609020204030204" pitchFamily="49" charset="0"/>
              </a:rPr>
              <a:t>sys.To</a:t>
            </a:r>
            <a:r>
              <a:rPr lang="en-US" sz="1400">
                <a:latin typeface="Consolas" panose="020B0609020204030204" pitchFamily="49" charset="0"/>
              </a:rPr>
              <a:t> LIKE 'region/DE/shops/%' AND </a:t>
            </a:r>
            <a:br>
              <a:rPr lang="en-US" sz="1400">
                <a:latin typeface="Consolas" panose="020B0609020204030204" pitchFamily="49" charset="0"/>
              </a:rPr>
            </a:br>
            <a:r>
              <a:rPr lang="en-US" sz="1400">
                <a:latin typeface="Consolas" panose="020B0609020204030204" pitchFamily="49" charset="0"/>
              </a:rPr>
              <a:t>subject='</a:t>
            </a:r>
            <a:r>
              <a:rPr lang="en-US" sz="1400" err="1">
                <a:latin typeface="Consolas" panose="020B0609020204030204" pitchFamily="49" charset="0"/>
              </a:rPr>
              <a:t>catalogUpdate</a:t>
            </a:r>
            <a:r>
              <a:rPr lang="en-US" sz="1400">
                <a:latin typeface="Consolas" panose="020B0609020204030204" pitchFamily="49" charset="0"/>
              </a:rPr>
              <a:t>' </a:t>
            </a:r>
          </a:p>
        </p:txBody>
      </p:sp>
    </p:spTree>
    <p:extLst>
      <p:ext uri="{BB962C8B-B14F-4D97-AF65-F5344CB8AC3E}">
        <p14:creationId xmlns:p14="http://schemas.microsoft.com/office/powerpoint/2010/main" val="1304682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EC5F0C8C-8F39-4968-9648-45989E63CAF2}"/>
              </a:ext>
            </a:extLst>
          </p:cNvPr>
          <p:cNvSpPr txBox="1"/>
          <p:nvPr/>
        </p:nvSpPr>
        <p:spPr>
          <a:xfrm>
            <a:off x="8131217" y="1211899"/>
            <a:ext cx="2917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Push-style distribution of </a:t>
            </a:r>
            <a:br>
              <a:rPr lang="en-US" sz="1600"/>
            </a:br>
            <a:r>
              <a:rPr lang="en-US" sz="1600"/>
              <a:t>discrete events to serverless </a:t>
            </a:r>
            <a:br>
              <a:rPr lang="en-US" sz="1600"/>
            </a:br>
            <a:r>
              <a:rPr lang="en-US" sz="1600"/>
              <a:t>workloads</a:t>
            </a:r>
            <a:r>
              <a:rPr lang="en-US" sz="1600" dirty="0"/>
              <a:t> or other messaging</a:t>
            </a:r>
            <a:br>
              <a:rPr lang="en-US" sz="1600" dirty="0"/>
            </a:br>
            <a:r>
              <a:rPr lang="en-US" sz="1600" dirty="0"/>
              <a:t>infrastructures</a:t>
            </a:r>
            <a:endParaRPr lang="en-US" sz="160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65F9031-7221-44A4-A7F0-EF075C832ADE}"/>
              </a:ext>
            </a:extLst>
          </p:cNvPr>
          <p:cNvSpPr txBox="1"/>
          <p:nvPr/>
        </p:nvSpPr>
        <p:spPr>
          <a:xfrm>
            <a:off x="7951913" y="2583980"/>
            <a:ext cx="327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Pull-style, queue-based transfer of jobs and control via message queues and topics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B60BB5A-3604-47CA-A2F2-C5FDAED93329}"/>
              </a:ext>
            </a:extLst>
          </p:cNvPr>
          <p:cNvSpPr txBox="1"/>
          <p:nvPr/>
        </p:nvSpPr>
        <p:spPr>
          <a:xfrm>
            <a:off x="7812827" y="3584022"/>
            <a:ext cx="3499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Partitioned, high-volume, tape-drive-style sequential recording and unlimited, pull-style re-reads of event streams.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519C1-5974-4BCE-923E-799CF40312C7}"/>
              </a:ext>
            </a:extLst>
          </p:cNvPr>
          <p:cNvGrpSpPr/>
          <p:nvPr/>
        </p:nvGrpSpPr>
        <p:grpSpPr>
          <a:xfrm>
            <a:off x="3872353" y="2578854"/>
            <a:ext cx="3479933" cy="841248"/>
            <a:chOff x="4030009" y="2312091"/>
            <a:chExt cx="3479933" cy="84124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C21D5D14-7A8E-4AA0-9480-FC1AA02EA89B}"/>
                </a:ext>
              </a:extLst>
            </p:cNvPr>
            <p:cNvSpPr/>
            <p:nvPr/>
          </p:nvSpPr>
          <p:spPr>
            <a:xfrm>
              <a:off x="5330356" y="2312091"/>
              <a:ext cx="918205" cy="841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feil: nach rechts 11">
              <a:extLst>
                <a:ext uri="{FF2B5EF4-FFF2-40B4-BE49-F238E27FC236}">
                  <a16:creationId xmlns:a16="http://schemas.microsoft.com/office/drawing/2014/main" id="{444DC21E-BB60-4F29-8EEB-AD15B2D8960A}"/>
                </a:ext>
              </a:extLst>
            </p:cNvPr>
            <p:cNvSpPr/>
            <p:nvPr/>
          </p:nvSpPr>
          <p:spPr>
            <a:xfrm>
              <a:off x="4305729" y="2577267"/>
              <a:ext cx="798576" cy="310896"/>
            </a:xfrm>
            <a:prstGeom prst="right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ussdiagramm: Datenträger mit direktem Zugriff 16">
              <a:extLst>
                <a:ext uri="{FF2B5EF4-FFF2-40B4-BE49-F238E27FC236}">
                  <a16:creationId xmlns:a16="http://schemas.microsoft.com/office/drawing/2014/main" id="{9E320D7C-8437-461A-BE77-941D7F24BE67}"/>
                </a:ext>
              </a:extLst>
            </p:cNvPr>
            <p:cNvSpPr/>
            <p:nvPr/>
          </p:nvSpPr>
          <p:spPr>
            <a:xfrm>
              <a:off x="5482174" y="2501198"/>
              <a:ext cx="618747" cy="470822"/>
            </a:xfrm>
            <a:prstGeom prst="flowChartMagneticDrum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feil: 180-Grad 17">
              <a:extLst>
                <a:ext uri="{FF2B5EF4-FFF2-40B4-BE49-F238E27FC236}">
                  <a16:creationId xmlns:a16="http://schemas.microsoft.com/office/drawing/2014/main" id="{E0A8C6C6-4293-4FCF-9BCA-25D563A31E02}"/>
                </a:ext>
              </a:extLst>
            </p:cNvPr>
            <p:cNvSpPr/>
            <p:nvPr/>
          </p:nvSpPr>
          <p:spPr>
            <a:xfrm rot="16200000">
              <a:off x="6589616" y="2047085"/>
              <a:ext cx="469392" cy="1371259"/>
            </a:xfrm>
            <a:prstGeom prst="uturn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BEBA52AB-6B50-49B4-8DF3-B27D2EE67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0009" y="2620323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FC0F94A9-82E0-4E01-9854-F36FB44C5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158" y="2495462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84F8AD-9C97-4ED1-8944-70163F9BA769}"/>
              </a:ext>
            </a:extLst>
          </p:cNvPr>
          <p:cNvGrpSpPr/>
          <p:nvPr/>
        </p:nvGrpSpPr>
        <p:grpSpPr>
          <a:xfrm>
            <a:off x="3825583" y="3702007"/>
            <a:ext cx="3526703" cy="841248"/>
            <a:chOff x="3983239" y="3427888"/>
            <a:chExt cx="3526703" cy="841248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1834A3F-3EA9-4166-B6EB-5E4FD32E20B9}"/>
                </a:ext>
              </a:extLst>
            </p:cNvPr>
            <p:cNvSpPr/>
            <p:nvPr/>
          </p:nvSpPr>
          <p:spPr>
            <a:xfrm>
              <a:off x="5302856" y="3427888"/>
              <a:ext cx="944880" cy="841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D737C978-5D3D-47FC-9378-D22D17CB218D}"/>
                </a:ext>
              </a:extLst>
            </p:cNvPr>
            <p:cNvSpPr/>
            <p:nvPr/>
          </p:nvSpPr>
          <p:spPr>
            <a:xfrm>
              <a:off x="4278229" y="3693064"/>
              <a:ext cx="798576" cy="310896"/>
            </a:xfrm>
            <a:prstGeom prst="right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F270594C-86CD-4684-A3F3-2AD7AD921858}"/>
                </a:ext>
              </a:extLst>
            </p:cNvPr>
            <p:cNvGrpSpPr/>
            <p:nvPr/>
          </p:nvGrpSpPr>
          <p:grpSpPr>
            <a:xfrm>
              <a:off x="5444331" y="3533513"/>
              <a:ext cx="601399" cy="629999"/>
              <a:chOff x="6106087" y="4246322"/>
              <a:chExt cx="601399" cy="629999"/>
            </a:xfrm>
          </p:grpSpPr>
          <p:sp>
            <p:nvSpPr>
              <p:cNvPr id="16" name="Flussdiagramm: Datenträger mit sequenziellem Zugriff 15">
                <a:extLst>
                  <a:ext uri="{FF2B5EF4-FFF2-40B4-BE49-F238E27FC236}">
                    <a16:creationId xmlns:a16="http://schemas.microsoft.com/office/drawing/2014/main" id="{4D3FE5BE-AF9C-4872-BB2F-2AA0DCD9E162}"/>
                  </a:ext>
                </a:extLst>
              </p:cNvPr>
              <p:cNvSpPr/>
              <p:nvPr/>
            </p:nvSpPr>
            <p:spPr>
              <a:xfrm>
                <a:off x="6306257" y="4246322"/>
                <a:ext cx="401229" cy="416187"/>
              </a:xfrm>
              <a:prstGeom prst="flowChartMagneticTape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ussdiagramm: Datenträger mit sequenziellem Zugriff 18">
                <a:extLst>
                  <a:ext uri="{FF2B5EF4-FFF2-40B4-BE49-F238E27FC236}">
                    <a16:creationId xmlns:a16="http://schemas.microsoft.com/office/drawing/2014/main" id="{F2450A4A-6416-48F8-BBF5-CE1C6E12EBB9}"/>
                  </a:ext>
                </a:extLst>
              </p:cNvPr>
              <p:cNvSpPr/>
              <p:nvPr/>
            </p:nvSpPr>
            <p:spPr>
              <a:xfrm>
                <a:off x="6206173" y="4399257"/>
                <a:ext cx="346838" cy="372979"/>
              </a:xfrm>
              <a:prstGeom prst="flowChartMagneticTape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ussdiagramm: Datenträger mit sequenziellem Zugriff 19">
                <a:extLst>
                  <a:ext uri="{FF2B5EF4-FFF2-40B4-BE49-F238E27FC236}">
                    <a16:creationId xmlns:a16="http://schemas.microsoft.com/office/drawing/2014/main" id="{EFA355C5-4119-45C4-93CC-8D925B7609A9}"/>
                  </a:ext>
                </a:extLst>
              </p:cNvPr>
              <p:cNvSpPr/>
              <p:nvPr/>
            </p:nvSpPr>
            <p:spPr>
              <a:xfrm>
                <a:off x="6106087" y="4571196"/>
                <a:ext cx="297706" cy="305125"/>
              </a:xfrm>
              <a:prstGeom prst="flowChartMagneticTape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1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8C918090-F725-46F6-A726-E325FF9A7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3239" y="3736120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81737E68-DC89-484E-B6CD-295A38FC87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2938" y="3633226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Pfeil: 180-Grad 14">
              <a:extLst>
                <a:ext uri="{FF2B5EF4-FFF2-40B4-BE49-F238E27FC236}">
                  <a16:creationId xmlns:a16="http://schemas.microsoft.com/office/drawing/2014/main" id="{A9E97230-F1FC-4090-B017-F5DE25BC1E43}"/>
                </a:ext>
              </a:extLst>
            </p:cNvPr>
            <p:cNvSpPr/>
            <p:nvPr/>
          </p:nvSpPr>
          <p:spPr>
            <a:xfrm rot="16200000">
              <a:off x="6562116" y="3141478"/>
              <a:ext cx="469392" cy="1426260"/>
            </a:xfrm>
            <a:prstGeom prst="uturn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AF4747-5C33-472A-9E10-B46AAA43E5E1}"/>
              </a:ext>
            </a:extLst>
          </p:cNvPr>
          <p:cNvGrpSpPr/>
          <p:nvPr/>
        </p:nvGrpSpPr>
        <p:grpSpPr>
          <a:xfrm>
            <a:off x="713565" y="3704950"/>
            <a:ext cx="3035945" cy="835363"/>
            <a:chOff x="871221" y="3666703"/>
            <a:chExt cx="3035945" cy="835363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258ED04-0CB2-4CAD-B197-78F45116BE92}"/>
                </a:ext>
              </a:extLst>
            </p:cNvPr>
            <p:cNvSpPr txBox="1"/>
            <p:nvPr/>
          </p:nvSpPr>
          <p:spPr>
            <a:xfrm>
              <a:off x="871221" y="3666703"/>
              <a:ext cx="241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Event Stream Engine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C3D186-2B77-4CFB-875C-A770E271DA41}"/>
                </a:ext>
              </a:extLst>
            </p:cNvPr>
            <p:cNvSpPr txBox="1"/>
            <p:nvPr/>
          </p:nvSpPr>
          <p:spPr>
            <a:xfrm>
              <a:off x="993229" y="4163512"/>
              <a:ext cx="2913937" cy="338554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sz="1100" dirty="0"/>
                <a:t>Azure Event Hubs, AWS Kinesis, Apache Kafka,</a:t>
              </a:r>
              <a:br>
                <a:rPr lang="en-US" sz="1100" dirty="0"/>
              </a:br>
              <a:r>
                <a:rPr lang="en-US" sz="1100" dirty="0"/>
                <a:t>Apache Pulsar, CNCF Pravega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C7F138B-1F5E-48D0-8604-CC352E842E18}"/>
              </a:ext>
            </a:extLst>
          </p:cNvPr>
          <p:cNvGrpSpPr/>
          <p:nvPr/>
        </p:nvGrpSpPr>
        <p:grpSpPr>
          <a:xfrm>
            <a:off x="713565" y="2607415"/>
            <a:ext cx="3139518" cy="784127"/>
            <a:chOff x="871221" y="2550905"/>
            <a:chExt cx="3139518" cy="784127"/>
          </a:xfrm>
        </p:grpSpPr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206EFE4-187B-41FB-8825-37C721502F28}"/>
                </a:ext>
              </a:extLst>
            </p:cNvPr>
            <p:cNvSpPr txBox="1"/>
            <p:nvPr/>
          </p:nvSpPr>
          <p:spPr>
            <a:xfrm>
              <a:off x="871221" y="2550905"/>
              <a:ext cx="2657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 Pub/Sub Broker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DCD7480-DFEC-45AD-97D5-44BAF541C38B}"/>
                </a:ext>
              </a:extLst>
            </p:cNvPr>
            <p:cNvSpPr txBox="1"/>
            <p:nvPr/>
          </p:nvSpPr>
          <p:spPr>
            <a:xfrm>
              <a:off x="993229" y="2996478"/>
              <a:ext cx="3017510" cy="338554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sz="1100" dirty="0"/>
                <a:t>Azure Service Bus, AWS SQS/SNS, Google </a:t>
              </a:r>
              <a:r>
                <a:rPr lang="en-US" sz="1100" dirty="0" err="1"/>
                <a:t>PubSub</a:t>
              </a:r>
              <a:r>
                <a:rPr lang="en-US" sz="1100" dirty="0"/>
                <a:t>, Apache ActiveMQ, RabbitMQ, IBM MQ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D3E95D-EB06-42B3-A58D-87991905BB9D}"/>
              </a:ext>
            </a:extLst>
          </p:cNvPr>
          <p:cNvGrpSpPr/>
          <p:nvPr/>
        </p:nvGrpSpPr>
        <p:grpSpPr>
          <a:xfrm>
            <a:off x="713565" y="1381112"/>
            <a:ext cx="3035945" cy="738792"/>
            <a:chOff x="871221" y="1327611"/>
            <a:chExt cx="3035945" cy="738792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48E8732-339B-415C-8CC7-8220BA519B4E}"/>
                </a:ext>
              </a:extLst>
            </p:cNvPr>
            <p:cNvSpPr txBox="1"/>
            <p:nvPr/>
          </p:nvSpPr>
          <p:spPr>
            <a:xfrm>
              <a:off x="871221" y="1327611"/>
              <a:ext cx="2657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 Event Router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552E21-81D8-412B-BC00-3E29FA18DE2C}"/>
                </a:ext>
              </a:extLst>
            </p:cNvPr>
            <p:cNvSpPr txBox="1"/>
            <p:nvPr/>
          </p:nvSpPr>
          <p:spPr>
            <a:xfrm>
              <a:off x="993229" y="1727849"/>
              <a:ext cx="2913937" cy="338554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sz="1100" dirty="0"/>
                <a:t>Azure Event Grid, AWS Event Bridge, </a:t>
              </a:r>
              <a:r>
                <a:rPr lang="en-US" sz="1100" dirty="0" err="1"/>
                <a:t>Knative</a:t>
              </a:r>
              <a:r>
                <a:rPr lang="en-US" sz="1100" dirty="0"/>
                <a:t> Eventing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30B987-2AD9-4067-8B35-64BBF2AB67CD}"/>
              </a:ext>
            </a:extLst>
          </p:cNvPr>
          <p:cNvGrpSpPr/>
          <p:nvPr/>
        </p:nvGrpSpPr>
        <p:grpSpPr>
          <a:xfrm>
            <a:off x="713565" y="4926419"/>
            <a:ext cx="3035945" cy="835363"/>
            <a:chOff x="871221" y="4859645"/>
            <a:chExt cx="3035945" cy="835363"/>
          </a:xfrm>
        </p:grpSpPr>
        <p:sp>
          <p:nvSpPr>
            <p:cNvPr id="71" name="Textfeld 26">
              <a:extLst>
                <a:ext uri="{FF2B5EF4-FFF2-40B4-BE49-F238E27FC236}">
                  <a16:creationId xmlns:a16="http://schemas.microsoft.com/office/drawing/2014/main" id="{5BE32DFD-29CF-4B4D-B74A-4F1878FFD453}"/>
                </a:ext>
              </a:extLst>
            </p:cNvPr>
            <p:cNvSpPr txBox="1"/>
            <p:nvPr/>
          </p:nvSpPr>
          <p:spPr>
            <a:xfrm>
              <a:off x="871221" y="4859645"/>
              <a:ext cx="2802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Event Stream Aggregator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6E1FFD-1D57-4D76-BEE6-6409261049BC}"/>
                </a:ext>
              </a:extLst>
            </p:cNvPr>
            <p:cNvSpPr txBox="1"/>
            <p:nvPr/>
          </p:nvSpPr>
          <p:spPr>
            <a:xfrm>
              <a:off x="993229" y="5356454"/>
              <a:ext cx="2913937" cy="338554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sz="1100" dirty="0"/>
                <a:t>Azure Stream Analytics, AWS Kinesis Analytics,</a:t>
              </a:r>
            </a:p>
            <a:p>
              <a:r>
                <a:rPr lang="en-US" sz="1100" dirty="0"/>
                <a:t>Apache </a:t>
              </a:r>
              <a:r>
                <a:rPr lang="en-US" sz="1100" dirty="0" err="1"/>
                <a:t>Samza</a:t>
              </a:r>
              <a:r>
                <a:rPr lang="en-US" sz="1100" dirty="0"/>
                <a:t>, Apache </a:t>
              </a:r>
              <a:r>
                <a:rPr lang="en-US" sz="1100" dirty="0" err="1"/>
                <a:t>Flink</a:t>
              </a:r>
              <a:r>
                <a:rPr lang="en-US" sz="1100" dirty="0"/>
                <a:t>, etc.</a:t>
              </a:r>
            </a:p>
          </p:txBody>
        </p:sp>
      </p:grpSp>
      <p:sp>
        <p:nvSpPr>
          <p:cNvPr id="78" name="Textfeld 29">
            <a:extLst>
              <a:ext uri="{FF2B5EF4-FFF2-40B4-BE49-F238E27FC236}">
                <a16:creationId xmlns:a16="http://schemas.microsoft.com/office/drawing/2014/main" id="{325FC330-DC4F-45B4-9139-0CE65E10DADE}"/>
              </a:ext>
            </a:extLst>
          </p:cNvPr>
          <p:cNvSpPr txBox="1"/>
          <p:nvPr/>
        </p:nvSpPr>
        <p:spPr>
          <a:xfrm>
            <a:off x="7840325" y="4928602"/>
            <a:ext cx="349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Stateful processing of event streams yielding event streams and discrete events as continuous output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D2AE56F-4BDB-44B5-8828-B071F5EA823B}"/>
              </a:ext>
            </a:extLst>
          </p:cNvPr>
          <p:cNvGrpSpPr/>
          <p:nvPr/>
        </p:nvGrpSpPr>
        <p:grpSpPr>
          <a:xfrm>
            <a:off x="3853083" y="4923476"/>
            <a:ext cx="3513440" cy="841248"/>
            <a:chOff x="4010739" y="4655574"/>
            <a:chExt cx="3513440" cy="841248"/>
          </a:xfrm>
        </p:grpSpPr>
        <p:sp>
          <p:nvSpPr>
            <p:cNvPr id="66" name="Pfeil: nach rechts 13">
              <a:extLst>
                <a:ext uri="{FF2B5EF4-FFF2-40B4-BE49-F238E27FC236}">
                  <a16:creationId xmlns:a16="http://schemas.microsoft.com/office/drawing/2014/main" id="{1C81F573-0518-46EF-ABC6-51C88D33E4F3}"/>
                </a:ext>
              </a:extLst>
            </p:cNvPr>
            <p:cNvSpPr/>
            <p:nvPr/>
          </p:nvSpPr>
          <p:spPr>
            <a:xfrm>
              <a:off x="4305729" y="4891836"/>
              <a:ext cx="798576" cy="310896"/>
            </a:xfrm>
            <a:prstGeom prst="right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20216CBC-20FC-4CC5-8547-F3C152D6C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739" y="4934892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8C2A9102-D4D5-423D-883C-43551142D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9395" y="4939721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Rechteck 9">
              <a:extLst>
                <a:ext uri="{FF2B5EF4-FFF2-40B4-BE49-F238E27FC236}">
                  <a16:creationId xmlns:a16="http://schemas.microsoft.com/office/drawing/2014/main" id="{46671BBA-BF69-4637-93F2-5ECBFAD48478}"/>
                </a:ext>
              </a:extLst>
            </p:cNvPr>
            <p:cNvSpPr/>
            <p:nvPr/>
          </p:nvSpPr>
          <p:spPr>
            <a:xfrm>
              <a:off x="5302856" y="4655574"/>
              <a:ext cx="944880" cy="841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feil: nach rechts 13">
              <a:extLst>
                <a:ext uri="{FF2B5EF4-FFF2-40B4-BE49-F238E27FC236}">
                  <a16:creationId xmlns:a16="http://schemas.microsoft.com/office/drawing/2014/main" id="{CC0AF32D-506C-4B1B-9FC2-3DC210ADE8C7}"/>
                </a:ext>
              </a:extLst>
            </p:cNvPr>
            <p:cNvSpPr/>
            <p:nvPr/>
          </p:nvSpPr>
          <p:spPr>
            <a:xfrm>
              <a:off x="6136987" y="4896665"/>
              <a:ext cx="1041690" cy="310896"/>
            </a:xfrm>
            <a:prstGeom prst="right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E161945-CBA8-4FDF-AB4C-E21903387432}"/>
                </a:ext>
              </a:extLst>
            </p:cNvPr>
            <p:cNvGrpSpPr/>
            <p:nvPr/>
          </p:nvGrpSpPr>
          <p:grpSpPr>
            <a:xfrm>
              <a:off x="5541465" y="4811198"/>
              <a:ext cx="503544" cy="503545"/>
              <a:chOff x="5131561" y="5391372"/>
              <a:chExt cx="503544" cy="503545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5DE04B2-0BA7-4A19-B01A-ED6B3793A1E7}"/>
                  </a:ext>
                </a:extLst>
              </p:cNvPr>
              <p:cNvSpPr/>
              <p:nvPr/>
            </p:nvSpPr>
            <p:spPr>
              <a:xfrm>
                <a:off x="5131561" y="5591309"/>
                <a:ext cx="103671" cy="103671"/>
              </a:xfrm>
              <a:custGeom>
                <a:avLst/>
                <a:gdLst>
                  <a:gd name="connsiteX0" fmla="*/ 0 w 103671"/>
                  <a:gd name="connsiteY0" fmla="*/ 0 h 103671"/>
                  <a:gd name="connsiteX1" fmla="*/ 103671 w 103671"/>
                  <a:gd name="connsiteY1" fmla="*/ 0 h 103671"/>
                  <a:gd name="connsiteX2" fmla="*/ 103671 w 103671"/>
                  <a:gd name="connsiteY2" fmla="*/ 103671 h 103671"/>
                  <a:gd name="connsiteX3" fmla="*/ 0 w 103671"/>
                  <a:gd name="connsiteY3" fmla="*/ 103671 h 1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671" h="103671">
                    <a:moveTo>
                      <a:pt x="0" y="0"/>
                    </a:moveTo>
                    <a:lnTo>
                      <a:pt x="103671" y="0"/>
                    </a:lnTo>
                    <a:lnTo>
                      <a:pt x="103671" y="103671"/>
                    </a:lnTo>
                    <a:lnTo>
                      <a:pt x="0" y="10367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403873A-24AE-4B67-9E3F-9085FB52CC79}"/>
                  </a:ext>
                </a:extLst>
              </p:cNvPr>
              <p:cNvSpPr/>
              <p:nvPr/>
            </p:nvSpPr>
            <p:spPr>
              <a:xfrm>
                <a:off x="5531434" y="5591309"/>
                <a:ext cx="103671" cy="103671"/>
              </a:xfrm>
              <a:custGeom>
                <a:avLst/>
                <a:gdLst>
                  <a:gd name="connsiteX0" fmla="*/ 0 w 103671"/>
                  <a:gd name="connsiteY0" fmla="*/ 0 h 103671"/>
                  <a:gd name="connsiteX1" fmla="*/ 103671 w 103671"/>
                  <a:gd name="connsiteY1" fmla="*/ 0 h 103671"/>
                  <a:gd name="connsiteX2" fmla="*/ 103671 w 103671"/>
                  <a:gd name="connsiteY2" fmla="*/ 103671 h 103671"/>
                  <a:gd name="connsiteX3" fmla="*/ 0 w 103671"/>
                  <a:gd name="connsiteY3" fmla="*/ 103671 h 1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671" h="103671">
                    <a:moveTo>
                      <a:pt x="0" y="0"/>
                    </a:moveTo>
                    <a:lnTo>
                      <a:pt x="103671" y="0"/>
                    </a:lnTo>
                    <a:lnTo>
                      <a:pt x="103671" y="103671"/>
                    </a:lnTo>
                    <a:lnTo>
                      <a:pt x="0" y="10367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8A7BA91-7CE9-42E9-9874-595BD0B15B6D}"/>
                  </a:ext>
                </a:extLst>
              </p:cNvPr>
              <p:cNvSpPr/>
              <p:nvPr/>
            </p:nvSpPr>
            <p:spPr>
              <a:xfrm>
                <a:off x="5131561" y="5391372"/>
                <a:ext cx="103671" cy="103671"/>
              </a:xfrm>
              <a:custGeom>
                <a:avLst/>
                <a:gdLst>
                  <a:gd name="connsiteX0" fmla="*/ 0 w 103671"/>
                  <a:gd name="connsiteY0" fmla="*/ 0 h 103671"/>
                  <a:gd name="connsiteX1" fmla="*/ 103671 w 103671"/>
                  <a:gd name="connsiteY1" fmla="*/ 0 h 103671"/>
                  <a:gd name="connsiteX2" fmla="*/ 103671 w 103671"/>
                  <a:gd name="connsiteY2" fmla="*/ 103671 h 103671"/>
                  <a:gd name="connsiteX3" fmla="*/ 0 w 103671"/>
                  <a:gd name="connsiteY3" fmla="*/ 103671 h 1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671" h="103671">
                    <a:moveTo>
                      <a:pt x="0" y="0"/>
                    </a:moveTo>
                    <a:lnTo>
                      <a:pt x="103671" y="0"/>
                    </a:lnTo>
                    <a:lnTo>
                      <a:pt x="103671" y="103671"/>
                    </a:lnTo>
                    <a:lnTo>
                      <a:pt x="0" y="10367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75BE7AB-5230-4075-A0FA-247BAA393E9B}"/>
                  </a:ext>
                </a:extLst>
              </p:cNvPr>
              <p:cNvSpPr/>
              <p:nvPr/>
            </p:nvSpPr>
            <p:spPr>
              <a:xfrm>
                <a:off x="5131561" y="5791246"/>
                <a:ext cx="103671" cy="103671"/>
              </a:xfrm>
              <a:custGeom>
                <a:avLst/>
                <a:gdLst>
                  <a:gd name="connsiteX0" fmla="*/ 0 w 103671"/>
                  <a:gd name="connsiteY0" fmla="*/ 0 h 103671"/>
                  <a:gd name="connsiteX1" fmla="*/ 103671 w 103671"/>
                  <a:gd name="connsiteY1" fmla="*/ 0 h 103671"/>
                  <a:gd name="connsiteX2" fmla="*/ 103671 w 103671"/>
                  <a:gd name="connsiteY2" fmla="*/ 103671 h 103671"/>
                  <a:gd name="connsiteX3" fmla="*/ 0 w 103671"/>
                  <a:gd name="connsiteY3" fmla="*/ 103671 h 1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671" h="103671">
                    <a:moveTo>
                      <a:pt x="0" y="0"/>
                    </a:moveTo>
                    <a:lnTo>
                      <a:pt x="103671" y="0"/>
                    </a:lnTo>
                    <a:lnTo>
                      <a:pt x="103671" y="103671"/>
                    </a:lnTo>
                    <a:lnTo>
                      <a:pt x="0" y="10367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2AFD4DD-C10D-4F68-9E28-412A2D6896C8}"/>
                  </a:ext>
                </a:extLst>
              </p:cNvPr>
              <p:cNvSpPr/>
              <p:nvPr/>
            </p:nvSpPr>
            <p:spPr>
              <a:xfrm>
                <a:off x="5264852" y="5428398"/>
                <a:ext cx="236962" cy="429494"/>
              </a:xfrm>
              <a:custGeom>
                <a:avLst/>
                <a:gdLst>
                  <a:gd name="connsiteX0" fmla="*/ 133291 w 236962"/>
                  <a:gd name="connsiteY0" fmla="*/ 0 h 429494"/>
                  <a:gd name="connsiteX1" fmla="*/ 0 w 236962"/>
                  <a:gd name="connsiteY1" fmla="*/ 0 h 429494"/>
                  <a:gd name="connsiteX2" fmla="*/ 0 w 236962"/>
                  <a:gd name="connsiteY2" fmla="*/ 29620 h 429494"/>
                  <a:gd name="connsiteX3" fmla="*/ 103671 w 236962"/>
                  <a:gd name="connsiteY3" fmla="*/ 29620 h 429494"/>
                  <a:gd name="connsiteX4" fmla="*/ 103671 w 236962"/>
                  <a:gd name="connsiteY4" fmla="*/ 199937 h 429494"/>
                  <a:gd name="connsiteX5" fmla="*/ 0 w 236962"/>
                  <a:gd name="connsiteY5" fmla="*/ 199937 h 429494"/>
                  <a:gd name="connsiteX6" fmla="*/ 0 w 236962"/>
                  <a:gd name="connsiteY6" fmla="*/ 229557 h 429494"/>
                  <a:gd name="connsiteX7" fmla="*/ 103671 w 236962"/>
                  <a:gd name="connsiteY7" fmla="*/ 229557 h 429494"/>
                  <a:gd name="connsiteX8" fmla="*/ 103671 w 236962"/>
                  <a:gd name="connsiteY8" fmla="*/ 399874 h 429494"/>
                  <a:gd name="connsiteX9" fmla="*/ 0 w 236962"/>
                  <a:gd name="connsiteY9" fmla="*/ 399874 h 429494"/>
                  <a:gd name="connsiteX10" fmla="*/ 0 w 236962"/>
                  <a:gd name="connsiteY10" fmla="*/ 429494 h 429494"/>
                  <a:gd name="connsiteX11" fmla="*/ 133291 w 236962"/>
                  <a:gd name="connsiteY11" fmla="*/ 429494 h 429494"/>
                  <a:gd name="connsiteX12" fmla="*/ 133291 w 236962"/>
                  <a:gd name="connsiteY12" fmla="*/ 229557 h 429494"/>
                  <a:gd name="connsiteX13" fmla="*/ 236962 w 236962"/>
                  <a:gd name="connsiteY13" fmla="*/ 229557 h 429494"/>
                  <a:gd name="connsiteX14" fmla="*/ 236962 w 236962"/>
                  <a:gd name="connsiteY14" fmla="*/ 199937 h 429494"/>
                  <a:gd name="connsiteX15" fmla="*/ 133291 w 236962"/>
                  <a:gd name="connsiteY15" fmla="*/ 199937 h 429494"/>
                  <a:gd name="connsiteX16" fmla="*/ 133291 w 236962"/>
                  <a:gd name="connsiteY16" fmla="*/ 0 h 42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6962" h="429494">
                    <a:moveTo>
                      <a:pt x="133291" y="0"/>
                    </a:moveTo>
                    <a:lnTo>
                      <a:pt x="0" y="0"/>
                    </a:lnTo>
                    <a:lnTo>
                      <a:pt x="0" y="29620"/>
                    </a:lnTo>
                    <a:lnTo>
                      <a:pt x="103671" y="29620"/>
                    </a:lnTo>
                    <a:lnTo>
                      <a:pt x="103671" y="199937"/>
                    </a:lnTo>
                    <a:lnTo>
                      <a:pt x="0" y="199937"/>
                    </a:lnTo>
                    <a:lnTo>
                      <a:pt x="0" y="229557"/>
                    </a:lnTo>
                    <a:lnTo>
                      <a:pt x="103671" y="229557"/>
                    </a:lnTo>
                    <a:lnTo>
                      <a:pt x="103671" y="399874"/>
                    </a:lnTo>
                    <a:lnTo>
                      <a:pt x="0" y="399874"/>
                    </a:lnTo>
                    <a:lnTo>
                      <a:pt x="0" y="429494"/>
                    </a:lnTo>
                    <a:lnTo>
                      <a:pt x="133291" y="429494"/>
                    </a:lnTo>
                    <a:lnTo>
                      <a:pt x="133291" y="229557"/>
                    </a:lnTo>
                    <a:lnTo>
                      <a:pt x="236962" y="229557"/>
                    </a:lnTo>
                    <a:lnTo>
                      <a:pt x="236962" y="199937"/>
                    </a:lnTo>
                    <a:lnTo>
                      <a:pt x="133291" y="199937"/>
                    </a:lnTo>
                    <a:lnTo>
                      <a:pt x="133291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FBE0885-8B56-4B28-B2B8-F27D7977774D}"/>
              </a:ext>
            </a:extLst>
          </p:cNvPr>
          <p:cNvGrpSpPr/>
          <p:nvPr/>
        </p:nvGrpSpPr>
        <p:grpSpPr>
          <a:xfrm>
            <a:off x="3872353" y="1284728"/>
            <a:ext cx="3498786" cy="931561"/>
            <a:chOff x="4030009" y="1054113"/>
            <a:chExt cx="3498786" cy="93156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19A0A3C-E8BD-449F-83E9-2B72013F5C7E}"/>
                </a:ext>
              </a:extLst>
            </p:cNvPr>
            <p:cNvSpPr/>
            <p:nvPr/>
          </p:nvSpPr>
          <p:spPr>
            <a:xfrm>
              <a:off x="5330356" y="1054113"/>
              <a:ext cx="944880" cy="841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feil: nach rechts 12">
              <a:extLst>
                <a:ext uri="{FF2B5EF4-FFF2-40B4-BE49-F238E27FC236}">
                  <a16:creationId xmlns:a16="http://schemas.microsoft.com/office/drawing/2014/main" id="{8AA3BCEE-0488-429D-B616-69D4F5B0CAE1}"/>
                </a:ext>
              </a:extLst>
            </p:cNvPr>
            <p:cNvSpPr/>
            <p:nvPr/>
          </p:nvSpPr>
          <p:spPr>
            <a:xfrm>
              <a:off x="4305729" y="1342297"/>
              <a:ext cx="798576" cy="310896"/>
            </a:xfrm>
            <a:prstGeom prst="right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78E35D9-C60C-41A2-B698-D213227E57B6}"/>
                </a:ext>
              </a:extLst>
            </p:cNvPr>
            <p:cNvGrpSpPr/>
            <p:nvPr/>
          </p:nvGrpSpPr>
          <p:grpSpPr>
            <a:xfrm>
              <a:off x="5406510" y="1211386"/>
              <a:ext cx="1796315" cy="564988"/>
              <a:chOff x="5227274" y="2288616"/>
              <a:chExt cx="1796315" cy="564988"/>
            </a:xfrm>
          </p:grpSpPr>
          <p:sp>
            <p:nvSpPr>
              <p:cNvPr id="21" name="Pfeil: nach rechts 20">
                <a:extLst>
                  <a:ext uri="{FF2B5EF4-FFF2-40B4-BE49-F238E27FC236}">
                    <a16:creationId xmlns:a16="http://schemas.microsoft.com/office/drawing/2014/main" id="{75079D48-8E04-4783-8D45-35C7C6A425E5}"/>
                  </a:ext>
                </a:extLst>
              </p:cNvPr>
              <p:cNvSpPr/>
              <p:nvPr/>
            </p:nvSpPr>
            <p:spPr>
              <a:xfrm>
                <a:off x="5227274" y="2445599"/>
                <a:ext cx="1755647" cy="238204"/>
              </a:xfrm>
              <a:prstGeom prst="rightArrow">
                <a:avLst/>
              </a:pr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Pfeil: nach rechts 21">
                <a:extLst>
                  <a:ext uri="{FF2B5EF4-FFF2-40B4-BE49-F238E27FC236}">
                    <a16:creationId xmlns:a16="http://schemas.microsoft.com/office/drawing/2014/main" id="{49BBB33D-E131-4C5D-A86F-FA2FE80F945B}"/>
                  </a:ext>
                </a:extLst>
              </p:cNvPr>
              <p:cNvSpPr/>
              <p:nvPr/>
            </p:nvSpPr>
            <p:spPr>
              <a:xfrm rot="20945439">
                <a:off x="5348507" y="2288616"/>
                <a:ext cx="1673535" cy="238204"/>
              </a:xfrm>
              <a:prstGeom prst="rightArrow">
                <a:avLst/>
              </a:pr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Pfeil: nach rechts 22">
                <a:extLst>
                  <a:ext uri="{FF2B5EF4-FFF2-40B4-BE49-F238E27FC236}">
                    <a16:creationId xmlns:a16="http://schemas.microsoft.com/office/drawing/2014/main" id="{D3C02A5F-03F2-4A37-9B0C-09A2C142AEA5}"/>
                  </a:ext>
                </a:extLst>
              </p:cNvPr>
              <p:cNvSpPr/>
              <p:nvPr/>
            </p:nvSpPr>
            <p:spPr>
              <a:xfrm rot="677457">
                <a:off x="5277008" y="2615400"/>
                <a:ext cx="1746581" cy="238204"/>
              </a:xfrm>
              <a:prstGeom prst="rightArrow">
                <a:avLst/>
              </a:pr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6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E6C63D6A-B332-48E5-8B01-E01251273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0009" y="1378525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8628C557-82D0-4A78-987B-4F2F96FEF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59" y="1072220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1A845FBB-3832-4FE3-A500-AE7F9477D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59" y="1390177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lussdiagramm: Datenträger mit direktem Zugriff 16">
              <a:extLst>
                <a:ext uri="{FF2B5EF4-FFF2-40B4-BE49-F238E27FC236}">
                  <a16:creationId xmlns:a16="http://schemas.microsoft.com/office/drawing/2014/main" id="{D3314227-143D-47F7-8952-23E983D75C43}"/>
                </a:ext>
              </a:extLst>
            </p:cNvPr>
            <p:cNvSpPr/>
            <p:nvPr/>
          </p:nvSpPr>
          <p:spPr>
            <a:xfrm>
              <a:off x="7201106" y="1714265"/>
              <a:ext cx="327689" cy="271409"/>
            </a:xfrm>
            <a:prstGeom prst="flowChartMagneticDrum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3940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CCF2CA-E2A8-4896-887A-8FF0EAE83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" y="518160"/>
            <a:ext cx="11277599" cy="5638800"/>
          </a:xfrm>
        </p:spPr>
        <p:txBody>
          <a:bodyPr/>
          <a:lstStyle/>
          <a:p>
            <a:pPr marL="742950" indent="-742950">
              <a:buAutoNum type="arabicPeriod"/>
            </a:pPr>
            <a:endParaRPr lang="de-DE" sz="4000"/>
          </a:p>
          <a:p>
            <a:pPr marL="742950" indent="-742950" algn="ctr">
              <a:buAutoNum type="arabicPeriod"/>
            </a:pPr>
            <a:r>
              <a:rPr lang="de-DE" sz="4000"/>
              <a:t>Event Streaming </a:t>
            </a:r>
            <a:r>
              <a:rPr lang="de-DE" sz="4000" err="1"/>
              <a:t>is</a:t>
            </a:r>
            <a:r>
              <a:rPr lang="de-DE" sz="4000"/>
              <a:t> not "modern" and Queues </a:t>
            </a:r>
            <a:r>
              <a:rPr lang="de-DE" sz="4000" err="1"/>
              <a:t>are</a:t>
            </a:r>
            <a:r>
              <a:rPr lang="de-DE" sz="4000"/>
              <a:t> not "traditional"</a:t>
            </a:r>
          </a:p>
          <a:p>
            <a:pPr marL="742950" indent="-742950" algn="ctr">
              <a:buAutoNum type="arabicPeriod"/>
            </a:pPr>
            <a:endParaRPr lang="de-DE" sz="4000"/>
          </a:p>
          <a:p>
            <a:pPr marL="742950" indent="-742950" algn="ctr">
              <a:buAutoNum type="arabicPeriod"/>
            </a:pPr>
            <a:r>
              <a:rPr lang="de-DE" sz="4000"/>
              <a:t>Both </a:t>
            </a:r>
            <a:r>
              <a:rPr lang="de-DE" sz="4000" err="1"/>
              <a:t>are</a:t>
            </a:r>
            <a:r>
              <a:rPr lang="de-DE" sz="4000"/>
              <a:t> </a:t>
            </a:r>
            <a:r>
              <a:rPr lang="de-DE" sz="4000" err="1"/>
              <a:t>patterns</a:t>
            </a:r>
            <a:r>
              <a:rPr lang="de-DE" sz="4000"/>
              <a:t> of </a:t>
            </a:r>
            <a:r>
              <a:rPr lang="de-DE" sz="4000" err="1"/>
              <a:t>state</a:t>
            </a:r>
            <a:r>
              <a:rPr lang="de-DE" sz="4000"/>
              <a:t>-of-the </a:t>
            </a:r>
            <a:r>
              <a:rPr lang="de-DE" sz="4000" err="1"/>
              <a:t>art</a:t>
            </a:r>
            <a:r>
              <a:rPr lang="de-DE" sz="4000"/>
              <a:t> </a:t>
            </a:r>
            <a:r>
              <a:rPr lang="de-DE" sz="4000" err="1"/>
              <a:t>messaging</a:t>
            </a:r>
            <a:r>
              <a:rPr lang="de-DE" sz="4000"/>
              <a:t> </a:t>
            </a:r>
            <a:r>
              <a:rPr lang="de-DE" sz="4000" err="1"/>
              <a:t>infrastructures</a:t>
            </a:r>
            <a:r>
              <a:rPr lang="de-DE" sz="4000"/>
              <a:t>.</a:t>
            </a:r>
          </a:p>
          <a:p>
            <a:pPr marL="742950" indent="-7429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50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2B7FC16-52BF-4963-A673-DDB7DA9A7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99087" cy="4351338"/>
          </a:xfrm>
        </p:spPr>
        <p:txBody>
          <a:bodyPr/>
          <a:lstStyle/>
          <a:p>
            <a:r>
              <a:rPr lang="en-US" sz="2400" dirty="0"/>
              <a:t>“Core” functions of services require direct, point-to-point, RPC or queue-based interaction:</a:t>
            </a:r>
          </a:p>
          <a:p>
            <a:pPr lvl="1"/>
            <a:r>
              <a:rPr lang="en-US" dirty="0"/>
              <a:t>Imperative: Commands, Requests </a:t>
            </a:r>
          </a:p>
          <a:p>
            <a:r>
              <a:rPr lang="en-US" sz="2400" dirty="0"/>
              <a:t>Extensions react to events or insights derived from event streams emitted by services. </a:t>
            </a:r>
          </a:p>
          <a:p>
            <a:pPr lvl="1"/>
            <a:r>
              <a:rPr lang="en-US" dirty="0"/>
              <a:t>Might turn to the emitting service to ask for details or perform actions.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46689D0-A58A-46F4-854F-91BE5343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Modern apps use eventing </a:t>
            </a:r>
            <a:r>
              <a:rPr lang="en-US" sz="3600" u="sng" dirty="0"/>
              <a:t>and</a:t>
            </a:r>
            <a:r>
              <a:rPr lang="en-US" sz="3600" dirty="0"/>
              <a:t> queue-based messaging</a:t>
            </a:r>
            <a:endParaRPr lang="de-DE" sz="3600" dirty="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85790490-CEC1-46E3-B917-AD6C4F26EE9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686210" y="4055105"/>
            <a:ext cx="973253" cy="916003"/>
            <a:chOff x="-336" y="1584"/>
            <a:chExt cx="2256" cy="2304"/>
          </a:xfrm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7C53C1A3-4145-4C97-8AE2-4FF489275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17C6FF14-FF21-4535-8E22-72D2392FA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E2DDBAAA-F872-4D7B-B20D-78AE21A1D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cxnSp>
        <p:nvCxnSpPr>
          <p:cNvPr id="11" name="Gerade Verbindung mit Pfeil 28">
            <a:extLst>
              <a:ext uri="{FF2B5EF4-FFF2-40B4-BE49-F238E27FC236}">
                <a16:creationId xmlns:a16="http://schemas.microsoft.com/office/drawing/2014/main" id="{248C2477-4CFB-43BB-AC78-A4ECE1266335}"/>
              </a:ext>
            </a:extLst>
          </p:cNvPr>
          <p:cNvCxnSpPr>
            <a:cxnSpLocks/>
            <a:stCxn id="18" idx="5"/>
            <a:endCxn id="13" idx="0"/>
          </p:cNvCxnSpPr>
          <p:nvPr/>
        </p:nvCxnSpPr>
        <p:spPr>
          <a:xfrm rot="5400000">
            <a:off x="7157506" y="4451990"/>
            <a:ext cx="1602" cy="1053285"/>
          </a:xfrm>
          <a:prstGeom prst="curvedConnector3">
            <a:avLst>
              <a:gd name="adj1" fmla="val 26529463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Group 3">
            <a:extLst>
              <a:ext uri="{FF2B5EF4-FFF2-40B4-BE49-F238E27FC236}">
                <a16:creationId xmlns:a16="http://schemas.microsoft.com/office/drawing/2014/main" id="{8038F9FE-1471-464A-BFAD-BC524F14816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145037" y="4063430"/>
            <a:ext cx="973253" cy="916003"/>
            <a:chOff x="-336" y="1584"/>
            <a:chExt cx="2256" cy="2304"/>
          </a:xfrm>
        </p:grpSpPr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238F2EB2-90CE-461F-9FAE-55002CFB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1503F0AF-8802-4CC1-AA09-21157139A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15" name="Oval 6">
              <a:extLst>
                <a:ext uri="{FF2B5EF4-FFF2-40B4-BE49-F238E27FC236}">
                  <a16:creationId xmlns:a16="http://schemas.microsoft.com/office/drawing/2014/main" id="{C006FC1F-0B08-4E78-AD6C-804C0D0D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7" name="Group 3">
            <a:extLst>
              <a:ext uri="{FF2B5EF4-FFF2-40B4-BE49-F238E27FC236}">
                <a16:creationId xmlns:a16="http://schemas.microsoft.com/office/drawing/2014/main" id="{D0E52580-955B-4F2F-A534-B7CB5AE9E172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7476271" y="3833113"/>
            <a:ext cx="1424940" cy="1341120"/>
            <a:chOff x="-336" y="1584"/>
            <a:chExt cx="2256" cy="2304"/>
          </a:xfrm>
        </p:grpSpPr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FF5A0576-20A5-4DB2-BA1A-0020E1E76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19" name="Oval 5">
              <a:extLst>
                <a:ext uri="{FF2B5EF4-FFF2-40B4-BE49-F238E27FC236}">
                  <a16:creationId xmlns:a16="http://schemas.microsoft.com/office/drawing/2014/main" id="{07A1601F-3C52-4743-9AB7-3257DD2E8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6385AC6C-1202-4189-BF3A-60EA9298F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cxnSp>
        <p:nvCxnSpPr>
          <p:cNvPr id="21" name="Gerade Verbindung mit Pfeil 28">
            <a:extLst>
              <a:ext uri="{FF2B5EF4-FFF2-40B4-BE49-F238E27FC236}">
                <a16:creationId xmlns:a16="http://schemas.microsoft.com/office/drawing/2014/main" id="{B2171386-163F-4E3B-9A02-566406862CF2}"/>
              </a:ext>
            </a:extLst>
          </p:cNvPr>
          <p:cNvCxnSpPr>
            <a:cxnSpLocks/>
            <a:stCxn id="18" idx="1"/>
            <a:endCxn id="23" idx="0"/>
          </p:cNvCxnSpPr>
          <p:nvPr/>
        </p:nvCxnSpPr>
        <p:spPr>
          <a:xfrm rot="16200000" flipH="1">
            <a:off x="9188257" y="3533790"/>
            <a:ext cx="7831" cy="999280"/>
          </a:xfrm>
          <a:prstGeom prst="curvedConnector3">
            <a:avLst>
              <a:gd name="adj1" fmla="val -5427174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3">
            <a:extLst>
              <a:ext uri="{FF2B5EF4-FFF2-40B4-BE49-F238E27FC236}">
                <a16:creationId xmlns:a16="http://schemas.microsoft.com/office/drawing/2014/main" id="{1518EEAE-72DF-4295-9D47-4574A56A8F79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9205187" y="4037346"/>
            <a:ext cx="973253" cy="916004"/>
            <a:chOff x="-336" y="1584"/>
            <a:chExt cx="2256" cy="2304"/>
          </a:xfrm>
        </p:grpSpPr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700F55B1-6BCD-4464-AF9F-2C04D7E33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24" name="Oval 5">
              <a:extLst>
                <a:ext uri="{FF2B5EF4-FFF2-40B4-BE49-F238E27FC236}">
                  <a16:creationId xmlns:a16="http://schemas.microsoft.com/office/drawing/2014/main" id="{0D3CCFD3-C326-4BA0-908A-A1BF61C80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25" name="Oval 6">
              <a:extLst>
                <a:ext uri="{FF2B5EF4-FFF2-40B4-BE49-F238E27FC236}">
                  <a16:creationId xmlns:a16="http://schemas.microsoft.com/office/drawing/2014/main" id="{530C3DC0-4ABF-4323-9B91-F05711D7A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cxnSp>
        <p:nvCxnSpPr>
          <p:cNvPr id="26" name="Gerade Verbindung mit Pfeil 28">
            <a:extLst>
              <a:ext uri="{FF2B5EF4-FFF2-40B4-BE49-F238E27FC236}">
                <a16:creationId xmlns:a16="http://schemas.microsoft.com/office/drawing/2014/main" id="{661107DF-86FA-4AB2-8527-F15F7E48989B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rot="5400000" flipH="1" flipV="1">
            <a:off x="7141349" y="3519831"/>
            <a:ext cx="33915" cy="1053285"/>
          </a:xfrm>
          <a:prstGeom prst="curvedConnector3">
            <a:avLst>
              <a:gd name="adj1" fmla="val 1353139"/>
            </a:avLst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8">
            <a:extLst>
              <a:ext uri="{FF2B5EF4-FFF2-40B4-BE49-F238E27FC236}">
                <a16:creationId xmlns:a16="http://schemas.microsoft.com/office/drawing/2014/main" id="{FD2DFCE6-6AFE-493E-9CD9-5EA729A442E1}"/>
              </a:ext>
            </a:extLst>
          </p:cNvPr>
          <p:cNvCxnSpPr>
            <a:cxnSpLocks/>
            <a:stCxn id="23" idx="4"/>
            <a:endCxn id="18" idx="3"/>
          </p:cNvCxnSpPr>
          <p:nvPr/>
        </p:nvCxnSpPr>
        <p:spPr>
          <a:xfrm rot="5400000">
            <a:off x="9179933" y="4465950"/>
            <a:ext cx="24481" cy="999280"/>
          </a:xfrm>
          <a:prstGeom prst="curvedConnector3">
            <a:avLst>
              <a:gd name="adj1" fmla="val 1836048"/>
            </a:avLst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2" name="Group 3">
            <a:extLst>
              <a:ext uri="{FF2B5EF4-FFF2-40B4-BE49-F238E27FC236}">
                <a16:creationId xmlns:a16="http://schemas.microsoft.com/office/drawing/2014/main" id="{8C6B8504-D89F-4660-A958-191740981EFE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10627905" y="4200284"/>
            <a:ext cx="664745" cy="625643"/>
            <a:chOff x="-336" y="1584"/>
            <a:chExt cx="2256" cy="2304"/>
          </a:xfrm>
        </p:grpSpPr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7C0CDC4E-2175-4F22-B814-6AF8C783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34" name="Oval 5">
              <a:extLst>
                <a:ext uri="{FF2B5EF4-FFF2-40B4-BE49-F238E27FC236}">
                  <a16:creationId xmlns:a16="http://schemas.microsoft.com/office/drawing/2014/main" id="{AA93484A-A16D-4AB4-AFD6-FAB64A3D2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580D45E5-127A-4788-B76D-D24D90C52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cxnSp>
        <p:nvCxnSpPr>
          <p:cNvPr id="36" name="Gerade Verbindung mit Pfeil 28">
            <a:extLst>
              <a:ext uri="{FF2B5EF4-FFF2-40B4-BE49-F238E27FC236}">
                <a16:creationId xmlns:a16="http://schemas.microsoft.com/office/drawing/2014/main" id="{66992516-5DB8-4260-B50D-974559D1595A}"/>
              </a:ext>
            </a:extLst>
          </p:cNvPr>
          <p:cNvCxnSpPr>
            <a:cxnSpLocks/>
            <a:stCxn id="23" idx="1"/>
            <a:endCxn id="33" idx="0"/>
          </p:cNvCxnSpPr>
          <p:nvPr/>
        </p:nvCxnSpPr>
        <p:spPr>
          <a:xfrm rot="16200000" flipH="1">
            <a:off x="10483697" y="3723705"/>
            <a:ext cx="28792" cy="924367"/>
          </a:xfrm>
          <a:prstGeom prst="curvedConnector3">
            <a:avLst>
              <a:gd name="adj1" fmla="val -1259885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28">
            <a:extLst>
              <a:ext uri="{FF2B5EF4-FFF2-40B4-BE49-F238E27FC236}">
                <a16:creationId xmlns:a16="http://schemas.microsoft.com/office/drawing/2014/main" id="{D8B28961-8984-499D-9BB5-9D91B41824B1}"/>
              </a:ext>
            </a:extLst>
          </p:cNvPr>
          <p:cNvCxnSpPr>
            <a:cxnSpLocks/>
            <a:stCxn id="34" idx="4"/>
            <a:endCxn id="23" idx="3"/>
          </p:cNvCxnSpPr>
          <p:nvPr/>
        </p:nvCxnSpPr>
        <p:spPr>
          <a:xfrm rot="5400000">
            <a:off x="10463982" y="4322908"/>
            <a:ext cx="68224" cy="924368"/>
          </a:xfrm>
          <a:prstGeom prst="curvedConnector3">
            <a:avLst>
              <a:gd name="adj1" fmla="val 631699"/>
            </a:avLst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28">
            <a:extLst>
              <a:ext uri="{FF2B5EF4-FFF2-40B4-BE49-F238E27FC236}">
                <a16:creationId xmlns:a16="http://schemas.microsoft.com/office/drawing/2014/main" id="{9576E96C-D13C-4D16-AF24-8DAA406C4D8C}"/>
              </a:ext>
            </a:extLst>
          </p:cNvPr>
          <p:cNvCxnSpPr>
            <a:cxnSpLocks/>
            <a:stCxn id="52" idx="4"/>
            <a:endCxn id="18" idx="0"/>
          </p:cNvCxnSpPr>
          <p:nvPr/>
        </p:nvCxnSpPr>
        <p:spPr>
          <a:xfrm>
            <a:off x="8165216" y="2600137"/>
            <a:ext cx="23525" cy="1232976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963A8478-CCBF-450D-A6E7-C05D49C71004}"/>
              </a:ext>
            </a:extLst>
          </p:cNvPr>
          <p:cNvSpPr txBox="1"/>
          <p:nvPr/>
        </p:nvSpPr>
        <p:spPr>
          <a:xfrm>
            <a:off x="8414754" y="27474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Direct Interaction</a:t>
            </a:r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4C46CFE-A4FE-4E64-8D02-0CFB6D70E538}"/>
              </a:ext>
            </a:extLst>
          </p:cNvPr>
          <p:cNvSpPr txBox="1"/>
          <p:nvPr/>
        </p:nvSpPr>
        <p:spPr>
          <a:xfrm>
            <a:off x="8598463" y="5601417"/>
            <a:ext cx="276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Extension by subscription</a:t>
            </a:r>
            <a:endParaRPr lang="de-DE"/>
          </a:p>
        </p:txBody>
      </p:sp>
      <p:sp>
        <p:nvSpPr>
          <p:cNvPr id="49" name="Pfeil: nach oben und unten 48">
            <a:extLst>
              <a:ext uri="{FF2B5EF4-FFF2-40B4-BE49-F238E27FC236}">
                <a16:creationId xmlns:a16="http://schemas.microsoft.com/office/drawing/2014/main" id="{1A58BE80-D4A4-471A-8A6B-F2BB0835C8EB}"/>
              </a:ext>
            </a:extLst>
          </p:cNvPr>
          <p:cNvSpPr/>
          <p:nvPr/>
        </p:nvSpPr>
        <p:spPr>
          <a:xfrm>
            <a:off x="11458113" y="1955241"/>
            <a:ext cx="652176" cy="321899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Messaging</a:t>
            </a:r>
            <a:endParaRPr lang="de-DE">
              <a:solidFill>
                <a:schemeClr val="bg2"/>
              </a:solidFill>
            </a:endParaRPr>
          </a:p>
        </p:txBody>
      </p:sp>
      <p:sp>
        <p:nvSpPr>
          <p:cNvPr id="50" name="Pfeil: nach links und rechts 49">
            <a:extLst>
              <a:ext uri="{FF2B5EF4-FFF2-40B4-BE49-F238E27FC236}">
                <a16:creationId xmlns:a16="http://schemas.microsoft.com/office/drawing/2014/main" id="{9AC7ABFB-8842-4400-80FA-532A4AB3A705}"/>
              </a:ext>
            </a:extLst>
          </p:cNvPr>
          <p:cNvSpPr/>
          <p:nvPr/>
        </p:nvSpPr>
        <p:spPr>
          <a:xfrm>
            <a:off x="6145037" y="6042816"/>
            <a:ext cx="5147613" cy="5759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bg2"/>
                </a:solidFill>
              </a:rPr>
              <a:t>Eventing</a:t>
            </a:r>
            <a:endParaRPr lang="de-DE">
              <a:solidFill>
                <a:schemeClr val="bg2"/>
              </a:solidFill>
            </a:endParaRPr>
          </a:p>
        </p:txBody>
      </p:sp>
      <p:grpSp>
        <p:nvGrpSpPr>
          <p:cNvPr id="51" name="Group 3">
            <a:extLst>
              <a:ext uri="{FF2B5EF4-FFF2-40B4-BE49-F238E27FC236}">
                <a16:creationId xmlns:a16="http://schemas.microsoft.com/office/drawing/2014/main" id="{4CFC850F-15B7-4329-944B-965C80234E88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7452746" y="1259017"/>
            <a:ext cx="1424940" cy="1341120"/>
            <a:chOff x="-336" y="1584"/>
            <a:chExt cx="2256" cy="2304"/>
          </a:xfrm>
        </p:grpSpPr>
        <p:sp>
          <p:nvSpPr>
            <p:cNvPr id="52" name="Oval 4">
              <a:extLst>
                <a:ext uri="{FF2B5EF4-FFF2-40B4-BE49-F238E27FC236}">
                  <a16:creationId xmlns:a16="http://schemas.microsoft.com/office/drawing/2014/main" id="{F5518E11-42DE-441C-82EF-8C8454C8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53" name="Oval 5">
              <a:extLst>
                <a:ext uri="{FF2B5EF4-FFF2-40B4-BE49-F238E27FC236}">
                  <a16:creationId xmlns:a16="http://schemas.microsoft.com/office/drawing/2014/main" id="{D135A862-FF7C-43AA-8207-AD5697F86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9DDEDE09-426E-4591-AE32-76F0EBCEB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8896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upload.wikimedia.org/wikipedia/commons/8/86/The_Royal_Engineers_Signals_Service_on_the_Western_Front%2C_1914-1918_Q8877.jpg">
            <a:extLst>
              <a:ext uri="{FF2B5EF4-FFF2-40B4-BE49-F238E27FC236}">
                <a16:creationId xmlns:a16="http://schemas.microsoft.com/office/drawing/2014/main" id="{96894483-D916-49C8-0613-49A7A9C29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" t="9949" r="-621" b="14451"/>
          <a:stretch/>
        </p:blipFill>
        <p:spPr bwMode="auto">
          <a:xfrm>
            <a:off x="0" y="-266701"/>
            <a:ext cx="12272086" cy="71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54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880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Attributions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>
                <a:hlinkClick r:id="rId2"/>
              </a:rPr>
              <a:t>https://commons.wikimedia.org/wiki/File:Junge_Frau_mit_Taubenpost.jpg</a:t>
            </a:r>
            <a:endParaRPr lang="de-DE" dirty="0"/>
          </a:p>
          <a:p>
            <a:r>
              <a:rPr lang="de-DE" dirty="0">
                <a:hlinkClick r:id="rId3"/>
              </a:rPr>
              <a:t>https://commons.wikimedia.org/wiki/File:The_Royal_Engineers_Signals_Service_on_the_Western_Front,_1914-1918_Q8877.jpg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https://commons.wikimedia.org/wiki/File:Pony_ExpressAdvert.jpg</a:t>
            </a:r>
            <a:r>
              <a:rPr lang="de-DE" dirty="0"/>
              <a:t> </a:t>
            </a:r>
          </a:p>
          <a:p>
            <a:r>
              <a:rPr lang="de-DE" dirty="0">
                <a:hlinkClick r:id="rId5"/>
              </a:rPr>
              <a:t>https://commons.wikimedia.org/wiki/File:Phidippides.jpg</a:t>
            </a:r>
            <a:r>
              <a:rPr lang="de-DE" dirty="0"/>
              <a:t> </a:t>
            </a:r>
          </a:p>
          <a:p>
            <a:r>
              <a:rPr lang="de-DE" dirty="0">
                <a:hlinkClick r:id="rId6"/>
              </a:rPr>
              <a:t>https://commons.wikimedia.org/wiki/File:Bundesarchiv_Bild_183-S99696,_Berlin,_Haupttelegrafenamt,_Motorradbote.jpg?uselang=de</a:t>
            </a:r>
            <a:r>
              <a:rPr lang="de-DE" dirty="0"/>
              <a:t> </a:t>
            </a:r>
          </a:p>
          <a:p>
            <a:r>
              <a:rPr lang="de-DE" dirty="0">
                <a:hlinkClick r:id="rId7"/>
              </a:rPr>
              <a:t>https://commons.wikimedia.org/wiki/File:Photographic_copy_of_retouched_photograph_%28circa_1918,_original_print_in_Archives,_Public_Affairs_Department,_Sears_Merchandise_Group,_Hoffman_Estates,_Illinois%29._Photographer_HABS_ILL,16-CHIG,110A-85.tif</a:t>
            </a:r>
            <a:r>
              <a:rPr lang="de-DE" dirty="0"/>
              <a:t> </a:t>
            </a:r>
          </a:p>
          <a:p>
            <a:r>
              <a:rPr lang="de-DE" dirty="0">
                <a:hlinkClick r:id="rId8"/>
              </a:rPr>
              <a:t>https://commons.wikimedia.org/wiki/File:Airmail_1930s_Detroit_Smykowski.jpg</a:t>
            </a:r>
            <a:endParaRPr lang="de-DE" dirty="0"/>
          </a:p>
          <a:p>
            <a:r>
              <a:rPr lang="de-DE" dirty="0">
                <a:hlinkClick r:id="rId9"/>
              </a:rPr>
              <a:t>https://commons.wikimedia.org/wiki/File:Soldat_in_der_Empfangsstation_f%C3%BCr_drahtlose_Telegraphie_-_CH-BAR_-_3239488.tif</a:t>
            </a:r>
            <a:r>
              <a:rPr lang="de-DE" dirty="0"/>
              <a:t> </a:t>
            </a:r>
          </a:p>
          <a:p>
            <a:r>
              <a:rPr lang="de-DE" dirty="0">
                <a:hlinkClick r:id="rId10"/>
              </a:rPr>
              <a:t>https://commons.wikimedia.org/wiki/File:Registered_mail_from_Estonia_to_Germany.jpg?uselang=de</a:t>
            </a:r>
            <a:r>
              <a:rPr lang="de-DE" dirty="0"/>
              <a:t> </a:t>
            </a:r>
          </a:p>
          <a:p>
            <a:r>
              <a:rPr lang="en-US" dirty="0">
                <a:hlinkClick r:id="rId11"/>
              </a:rPr>
              <a:t>https://commons.wikimedia.org/wiki/File:HollerithMachine.CHM.jpg</a:t>
            </a:r>
            <a:endParaRPr lang="en-US" dirty="0"/>
          </a:p>
          <a:p>
            <a:r>
              <a:rPr lang="en-US" dirty="0">
                <a:hlinkClick r:id="rId12"/>
              </a:rPr>
              <a:t>http://bitsavers.trailing-edge.com/pdf/ibm/360/os/qtam/C28-6553-2_Telecommunications_Preliminary_Specifications_Dec65.pdf</a:t>
            </a:r>
            <a:endParaRPr lang="en-US" dirty="0"/>
          </a:p>
          <a:p>
            <a:r>
              <a:rPr lang="en-US" dirty="0">
                <a:hlinkClick r:id="rId13"/>
              </a:rPr>
              <a:t>https://commons.wikimedia.org/wiki/File:Gie%C5%82da_na_Wall_Street.JPG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59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upload.wikimedia.org/wikipedia/commons/thumb/c/c8/Airmail_1930s_Detroit_Smykowski.jpg/1280px-Airmail_1930s_Detroit_Smykowski.jpg?uselang=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1"/>
            <a:ext cx="12192000" cy="721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23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3/3a/Soldat_in_der_Empfangsstation_f%C3%BCr_drahtlose_Telegraphie_-_CH-BAR_-_3239488.tif/lossy-page1-1280px-Soldat_in_der_Empfangsstation_f%C3%BCr_drahtlose_Telegraphie_-_CH-BAR_-_3239488.ti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7"/>
          <a:stretch/>
        </p:blipFill>
        <p:spPr bwMode="auto">
          <a:xfrm>
            <a:off x="0" y="-114300"/>
            <a:ext cx="12481846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9/99/Bundesarchiv_Bild_183-S99696%2C_Berlin%2C_Haupttelegrafenamt%2C_Motorradbote.jpg?uselang=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7" b="7311"/>
          <a:stretch/>
        </p:blipFill>
        <p:spPr bwMode="auto">
          <a:xfrm>
            <a:off x="3040493" y="-1"/>
            <a:ext cx="646566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9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2E014F5-1DAF-A9D3-348A-0DDE8EB4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352AA5-2FAE-EB66-1689-FE6D2918F2A0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4EAE754-1EAE-149A-3037-1674D0CC7A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EE9A0E-E2BB-F191-98A2-A4F0EB4EAFC9}"/>
              </a:ext>
            </a:extLst>
          </p:cNvPr>
          <p:cNvSpPr txBox="1"/>
          <p:nvPr/>
        </p:nvSpPr>
        <p:spPr>
          <a:xfrm>
            <a:off x="9508564" y="0"/>
            <a:ext cx="276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49B4A"/>
                </a:solidFill>
              </a:rPr>
              <a:t>https://flic.kr/p/AyAMQA</a:t>
            </a:r>
          </a:p>
        </p:txBody>
      </p:sp>
    </p:spTree>
    <p:extLst>
      <p:ext uri="{BB962C8B-B14F-4D97-AF65-F5344CB8AC3E}">
        <p14:creationId xmlns:p14="http://schemas.microsoft.com/office/powerpoint/2010/main" val="815950863"/>
      </p:ext>
    </p:extLst>
  </p:cSld>
  <p:clrMapOvr>
    <a:masterClrMapping/>
  </p:clrMapOvr>
</p:sld>
</file>

<file path=ppt/theme/theme1.xml><?xml version="1.0" encoding="utf-8"?>
<a:theme xmlns:a="http://schemas.openxmlformats.org/drawingml/2006/main" name="Azure Dev Dark - 2018H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4259148-82E2-436D-A6F8-92D9483AB291}"/>
    </a:ext>
  </a:extLst>
</a:theme>
</file>

<file path=ppt/theme/theme2.xml><?xml version="1.0" encoding="utf-8"?>
<a:theme xmlns:a="http://schemas.openxmlformats.org/drawingml/2006/main" name="Azure Dev Light - 2018H2">
  <a:themeElements>
    <a:clrScheme name="Azure 2018Q1 Light">
      <a:dk1>
        <a:srgbClr val="E9E9E9"/>
      </a:dk1>
      <a:lt1>
        <a:srgbClr val="000000"/>
      </a:lt1>
      <a:dk2>
        <a:srgbClr val="FFFFFF"/>
      </a:dk2>
      <a:lt2>
        <a:srgbClr val="404140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83AD2FEF-2B3B-4D2A-9462-A5589672CBCB}"/>
    </a:ext>
  </a:extLst>
</a:theme>
</file>

<file path=ppt/theme/theme3.xml><?xml version="1.0" encoding="utf-8"?>
<a:theme xmlns:a="http://schemas.openxmlformats.org/drawingml/2006/main" name="Azure Dev Titles and Headers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A091631-B8AB-4E7E-A47B-F9865E4771C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14CF6683E8041AFD1C5610185BCF7" ma:contentTypeVersion="4" ma:contentTypeDescription="Create a new document." ma:contentTypeScope="" ma:versionID="e6a0ab1c66ba849729ef872f4ca7f797">
  <xsd:schema xmlns:xsd="http://www.w3.org/2001/XMLSchema" xmlns:xs="http://www.w3.org/2001/XMLSchema" xmlns:p="http://schemas.microsoft.com/office/2006/metadata/properties" xmlns:ns2="4724af67-6ca7-4004-8ba4-af13d9fc8dce" xmlns:ns3="7741d717-973a-4876-bbd8-8b1348132c55" targetNamespace="http://schemas.microsoft.com/office/2006/metadata/properties" ma:root="true" ma:fieldsID="a37093aaae4d0666abf1e656a4164c58" ns2:_="" ns3:_="">
    <xsd:import namespace="4724af67-6ca7-4004-8ba4-af13d9fc8dce"/>
    <xsd:import namespace="7741d717-973a-4876-bbd8-8b1348132c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4af67-6ca7-4004-8ba4-af13d9fc8d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1d717-973a-4876-bbd8-8b1348132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pc="http://schemas.microsoft.com/office/infopath/2007/PartnerControls" xmlns:xsi="http://www.w3.org/2001/XMLSchema-instance">
  <documentManagement>
    <SharedWithUsers xmlns="4724af67-6ca7-4004-8ba4-af13d9fc8dce">
      <UserInfo>
        <DisplayName/>
        <AccountId xsi:nil="true"/>
        <AccountType/>
      </UserInfo>
    </SharedWithUsers>
    <SharedWithDetails xmlns="4724af67-6ca7-4004-8ba4-af13d9fc8dce" xsi:nil="true"/>
  </documentManagement>
</p:properties>
</file>

<file path=customXml/itemProps1.xml><?xml version="1.0" encoding="utf-8"?>
<ds:datastoreItem xmlns:ds="http://schemas.openxmlformats.org/officeDocument/2006/customXml" ds:itemID="{285C8949-12A8-4D3A-8B80-D82110DA80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5D2807-5DCF-43D6-B3A0-26C1A4D15635}">
  <ds:schemaRefs>
    <ds:schemaRef ds:uri="4724af67-6ca7-4004-8ba4-af13d9fc8dce"/>
    <ds:schemaRef ds:uri="7741d717-973a-4876-bbd8-8b1348132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B70D356-E601-4D10-90F6-536FDCA3FCED}">
  <ds:schemaRefs>
    <ds:schemaRef ds:uri="http://schemas.microsoft.com/office/2006/metadata/properties"/>
    <ds:schemaRef ds:uri="http://purl.org/dc/dcmitype/"/>
    <ds:schemaRef ds:uri="4724af67-6ca7-4004-8ba4-af13d9fc8dce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7741d717-973a-4876-bbd8-8b1348132c55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 developer audience template</Template>
  <TotalTime>0</TotalTime>
  <Words>2864</Words>
  <Application>Microsoft Office PowerPoint</Application>
  <PresentationFormat>Widescreen</PresentationFormat>
  <Paragraphs>376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Cascadia Code</vt:lpstr>
      <vt:lpstr>Cascadia Code SemiBold</vt:lpstr>
      <vt:lpstr>Consolas</vt:lpstr>
      <vt:lpstr>Open Sans</vt:lpstr>
      <vt:lpstr>Segoe UI</vt:lpstr>
      <vt:lpstr>Segoe UI Light</vt:lpstr>
      <vt:lpstr>Segoe UI Semibold</vt:lpstr>
      <vt:lpstr>Azure Dev Dark - 2018H2</vt:lpstr>
      <vt:lpstr>Azure Dev Light - 2018H2</vt:lpstr>
      <vt:lpstr>Azure Dev Titles and Headers - 2018H2</vt:lpstr>
      <vt:lpstr>What is a message queue and why would I use one?</vt:lpstr>
      <vt:lpstr>Messengers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Queues</vt:lpstr>
      <vt:lpstr>PowerPoint Presentation</vt:lpstr>
      <vt:lpstr>PowerPoint Presentation</vt:lpstr>
      <vt:lpstr>PowerPoint Presentation</vt:lpstr>
      <vt:lpstr>Agenda</vt:lpstr>
      <vt:lpstr>Function Calls</vt:lpstr>
      <vt:lpstr>Processes and Threads</vt:lpstr>
      <vt:lpstr>Thread Pools</vt:lpstr>
      <vt:lpstr>Remote Function Calls</vt:lpstr>
      <vt:lpstr>Listener &amp; Dispatcher?</vt:lpstr>
      <vt:lpstr>PowerPoint Presentation</vt:lpstr>
      <vt:lpstr>What is a queue?</vt:lpstr>
      <vt:lpstr>Variation: Priority queue</vt:lpstr>
      <vt:lpstr>Variation: Multiplex queue</vt:lpstr>
      <vt:lpstr>What is a message queue?</vt:lpstr>
      <vt:lpstr>PowerPoint Presentation</vt:lpstr>
      <vt:lpstr>What is a message?</vt:lpstr>
      <vt:lpstr>PowerPoint Presentation</vt:lpstr>
      <vt:lpstr>Send &amp; Receive</vt:lpstr>
      <vt:lpstr>Reactive  processing  loop</vt:lpstr>
      <vt:lpstr>PowerPoint Presentation</vt:lpstr>
      <vt:lpstr>Queues are safe network bridges</vt:lpstr>
      <vt:lpstr>Competing Consumers</vt:lpstr>
      <vt:lpstr>Load Leveling</vt:lpstr>
      <vt:lpstr>Azure Service Bus Queues (I)</vt:lpstr>
      <vt:lpstr>Azure Service Bus Queues (II)</vt:lpstr>
      <vt:lpstr>Azure Service Bus Queues – Sessions </vt:lpstr>
      <vt:lpstr>Azure Service Bus Queues – Transactions </vt:lpstr>
      <vt:lpstr>Azure Service Bus Topics</vt:lpstr>
      <vt:lpstr>PowerPoint Presentation</vt:lpstr>
      <vt:lpstr>PowerPoint Presentation</vt:lpstr>
      <vt:lpstr>Modern apps use eventing and queue-based messaging</vt:lpstr>
      <vt:lpstr>PowerPoint Presentation</vt:lpstr>
      <vt:lpstr>Creative Commons Attributions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Colors and Accessibility</dc:title>
  <dc:creator>Clemens Vasters</dc:creator>
  <dc:description>Version 1.0a</dc:description>
  <cp:lastModifiedBy>Clemens Vasters</cp:lastModifiedBy>
  <cp:revision>5</cp:revision>
  <dcterms:created xsi:type="dcterms:W3CDTF">2021-11-25T15:29:53Z</dcterms:created>
  <dcterms:modified xsi:type="dcterms:W3CDTF">2022-06-20T08:24:12Z</dcterms:modified>
  <cp:category>Azure Developer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0x01010013714CF6683E8041AFD1C5610185BCF7</vt:lpwstr>
  </property>
  <property fmtid="{D5CDD505-2E9C-101B-9397-08002B2CF9AE}" pid="3" name="_dlc_DocIdItemGuid">
    <vt:lpwstr>5c666594-0833-4b9d-a1f0-8c3737583105</vt:lpwstr>
  </property>
  <property fmtid="{D5CDD505-2E9C-101B-9397-08002B2CF9AE}" pid="4" name="MSIP_Label_87867195-f2b8-4ac2-b0b6-6bb73cb33afc_Enabled">
    <vt:lpwstr>True</vt:lpwstr>
  </property>
  <property fmtid="{D5CDD505-2E9C-101B-9397-08002B2CF9AE}" pid="5" name="MSIP_Label_87867195-f2b8-4ac2-b0b6-6bb73cb33afc_SiteId">
    <vt:lpwstr>72f988bf-86f1-41af-91ab-2d7cd011db47</vt:lpwstr>
  </property>
  <property fmtid="{D5CDD505-2E9C-101B-9397-08002B2CF9AE}" pid="6" name="MSIP_Label_87867195-f2b8-4ac2-b0b6-6bb73cb33afc_Owner">
    <vt:lpwstr>cliffsim@microsoft.com</vt:lpwstr>
  </property>
  <property fmtid="{D5CDD505-2E9C-101B-9397-08002B2CF9AE}" pid="7" name="MSIP_Label_87867195-f2b8-4ac2-b0b6-6bb73cb33afc_SetDate">
    <vt:lpwstr>2018-03-09T21:22:51.4106408Z</vt:lpwstr>
  </property>
  <property fmtid="{D5CDD505-2E9C-101B-9397-08002B2CF9AE}" pid="8" name="MSIP_Label_87867195-f2b8-4ac2-b0b6-6bb73cb33afc_Name">
    <vt:lpwstr>Public</vt:lpwstr>
  </property>
  <property fmtid="{D5CDD505-2E9C-101B-9397-08002B2CF9AE}" pid="9" name="MSIP_Label_87867195-f2b8-4ac2-b0b6-6bb73cb33afc_Application">
    <vt:lpwstr>Microsoft Azure Information Protection</vt:lpwstr>
  </property>
  <property fmtid="{D5CDD505-2E9C-101B-9397-08002B2CF9AE}" pid="10" name="MSIP_Label_87867195-f2b8-4ac2-b0b6-6bb73cb33afc_Extended_MSFT_Method">
    <vt:lpwstr>Manual</vt:lpwstr>
  </property>
  <property fmtid="{D5CDD505-2E9C-101B-9397-08002B2CF9AE}" pid="11" name="Sensitivity">
    <vt:lpwstr>Public</vt:lpwstr>
  </property>
  <property fmtid="{D5CDD505-2E9C-101B-9397-08002B2CF9AE}" pid="12" name="FileLeafRef">
    <vt:lpwstr>Azure developer audience template.potx</vt:lpwstr>
  </property>
</Properties>
</file>